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0"/>
  </p:notesMasterIdLst>
  <p:handoutMasterIdLst>
    <p:handoutMasterId r:id="rId41"/>
  </p:handoutMasterIdLst>
  <p:sldIdLst>
    <p:sldId id="256" r:id="rId4"/>
    <p:sldId id="310" r:id="rId5"/>
    <p:sldId id="262" r:id="rId6"/>
    <p:sldId id="311" r:id="rId7"/>
    <p:sldId id="277" r:id="rId8"/>
    <p:sldId id="303" r:id="rId9"/>
    <p:sldId id="300" r:id="rId10"/>
    <p:sldId id="279" r:id="rId11"/>
    <p:sldId id="261" r:id="rId12"/>
    <p:sldId id="312" r:id="rId13"/>
    <p:sldId id="272" r:id="rId14"/>
    <p:sldId id="278" r:id="rId15"/>
    <p:sldId id="273" r:id="rId16"/>
    <p:sldId id="287" r:id="rId17"/>
    <p:sldId id="313" r:id="rId18"/>
    <p:sldId id="315" r:id="rId19"/>
    <p:sldId id="316" r:id="rId20"/>
    <p:sldId id="320" r:id="rId21"/>
    <p:sldId id="321" r:id="rId22"/>
    <p:sldId id="317" r:id="rId23"/>
    <p:sldId id="318" r:id="rId24"/>
    <p:sldId id="307" r:id="rId25"/>
    <p:sldId id="319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14" r:id="rId34"/>
    <p:sldId id="295" r:id="rId35"/>
    <p:sldId id="308" r:id="rId36"/>
    <p:sldId id="329" r:id="rId37"/>
    <p:sldId id="330" r:id="rId38"/>
    <p:sldId id="260" r:id="rId3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887B11D-DEBD-4EA4-BEF8-6AE610349E21}">
          <p14:sldIdLst>
            <p14:sldId id="256"/>
            <p14:sldId id="310"/>
            <p14:sldId id="262"/>
            <p14:sldId id="311"/>
            <p14:sldId id="277"/>
            <p14:sldId id="303"/>
            <p14:sldId id="300"/>
            <p14:sldId id="279"/>
            <p14:sldId id="261"/>
            <p14:sldId id="312"/>
            <p14:sldId id="272"/>
            <p14:sldId id="278"/>
            <p14:sldId id="273"/>
            <p14:sldId id="287"/>
            <p14:sldId id="313"/>
            <p14:sldId id="315"/>
            <p14:sldId id="316"/>
            <p14:sldId id="320"/>
            <p14:sldId id="321"/>
            <p14:sldId id="317"/>
            <p14:sldId id="318"/>
            <p14:sldId id="307"/>
            <p14:sldId id="319"/>
            <p14:sldId id="322"/>
            <p14:sldId id="323"/>
            <p14:sldId id="324"/>
            <p14:sldId id="325"/>
            <p14:sldId id="326"/>
            <p14:sldId id="327"/>
            <p14:sldId id="328"/>
            <p14:sldId id="314"/>
            <p14:sldId id="295"/>
            <p14:sldId id="308"/>
            <p14:sldId id="329"/>
            <p14:sldId id="330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80893" autoAdjust="0"/>
  </p:normalViewPr>
  <p:slideViewPr>
    <p:cSldViewPr snapToGrid="0">
      <p:cViewPr varScale="1">
        <p:scale>
          <a:sx n="87" d="100"/>
          <a:sy n="87" d="100"/>
        </p:scale>
        <p:origin x="499" y="4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795-4BD8-875E-B2792F9D8BB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2-C795-4BD8-875E-B2792F9D8BB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4-C795-4BD8-875E-B2792F9D8BB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6-C795-4BD8-875E-B2792F9D8BB3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</c:v>
                </c:pt>
                <c:pt idx="1">
                  <c:v>36</c:v>
                </c:pt>
                <c:pt idx="2">
                  <c:v>63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795-4BD8-875E-B2792F9D8B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2"/>
        <c:overlap val="100"/>
        <c:axId val="771264512"/>
        <c:axId val="771266432"/>
      </c:barChart>
      <c:catAx>
        <c:axId val="7712645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771266432"/>
        <c:crosses val="autoZero"/>
        <c:auto val="1"/>
        <c:lblAlgn val="ctr"/>
        <c:lblOffset val="100"/>
        <c:noMultiLvlLbl val="0"/>
      </c:catAx>
      <c:valAx>
        <c:axId val="77126643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771264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7B3F9-456A-4C60-B0C1-1371AA9F3CFB}" type="datetimeFigureOut">
              <a:rPr lang="it-IT" smtClean="0"/>
              <a:t>17/04/2020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F1C11-FA1F-4A40-B14B-6A32892026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22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KNN è uno degli algoritmi più conosciuti nel </a:t>
            </a:r>
            <a:r>
              <a:rPr lang="it-IT" dirty="0" err="1"/>
              <a:t>machini</a:t>
            </a:r>
            <a:r>
              <a:rPr lang="it-IT" dirty="0"/>
              <a:t> learning, è un algoritmo di apprendimento supervisionato</a:t>
            </a:r>
          </a:p>
          <a:p>
            <a:r>
              <a:rPr lang="it-IT" dirty="0"/>
              <a:t>Solitamente la distanza utilizzata è quella euclidea.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F1C11-FA1F-4A40-B14B-6A32892026D1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61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	</a:t>
            </a:r>
            <a:r>
              <a:rPr lang="it-IT" dirty="0" err="1"/>
              <a:t>Precison</a:t>
            </a:r>
            <a:r>
              <a:rPr lang="it-IT" dirty="0"/>
              <a:t> misura di correttezza= ture positive/(</a:t>
            </a:r>
            <a:r>
              <a:rPr lang="it-IT" dirty="0" err="1"/>
              <a:t>true</a:t>
            </a:r>
            <a:r>
              <a:rPr lang="it-IT" dirty="0"/>
              <a:t> positive + false positive)</a:t>
            </a:r>
          </a:p>
          <a:p>
            <a:r>
              <a:rPr lang="it-IT" dirty="0"/>
              <a:t>-	Recall misura la completezza= </a:t>
            </a:r>
            <a:r>
              <a:rPr lang="it-IT" dirty="0" err="1"/>
              <a:t>true</a:t>
            </a:r>
            <a:r>
              <a:rPr lang="it-IT" dirty="0"/>
              <a:t> positive /(</a:t>
            </a:r>
            <a:r>
              <a:rPr lang="it-IT" dirty="0" err="1"/>
              <a:t>true</a:t>
            </a:r>
            <a:r>
              <a:rPr lang="it-IT" dirty="0"/>
              <a:t> positive + false negative)</a:t>
            </a:r>
          </a:p>
          <a:p>
            <a:r>
              <a:rPr lang="it-IT" dirty="0"/>
              <a:t>-	F-</a:t>
            </a:r>
            <a:r>
              <a:rPr lang="it-IT" dirty="0" err="1"/>
              <a:t>measure</a:t>
            </a:r>
            <a:r>
              <a:rPr lang="it-IT" dirty="0"/>
              <a:t> misura l’accuratezza di un test(media armonica) = 2 * recall * </a:t>
            </a:r>
            <a:r>
              <a:rPr lang="it-IT" dirty="0" err="1"/>
              <a:t>precision</a:t>
            </a:r>
            <a:r>
              <a:rPr lang="it-IT" dirty="0"/>
              <a:t> / (</a:t>
            </a:r>
            <a:r>
              <a:rPr lang="it-IT" dirty="0" err="1"/>
              <a:t>recall+precision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F1C11-FA1F-4A40-B14B-6A32892026D1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46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522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391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9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810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468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6728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2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096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03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2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54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0626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15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450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7" r:id="rId8"/>
    <p:sldLayoutId id="2147483952" r:id="rId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2" r:id="rId5"/>
    <p:sldLayoutId id="2147483736" r:id="rId6"/>
    <p:sldLayoutId id="2147483737" r:id="rId7"/>
    <p:sldLayoutId id="2147483740" r:id="rId8"/>
    <p:sldLayoutId id="2147483739" r:id="rId9"/>
    <p:sldLayoutId id="2147483744" r:id="rId10"/>
    <p:sldLayoutId id="2147483745" r:id="rId11"/>
    <p:sldLayoutId id="2147483748" r:id="rId12"/>
    <p:sldLayoutId id="2147483749" r:id="rId13"/>
    <p:sldLayoutId id="2147483750" r:id="rId14"/>
    <p:sldLayoutId id="2147483747" r:id="rId15"/>
    <p:sldLayoutId id="2147483746" r:id="rId16"/>
    <p:sldLayoutId id="2147483751" r:id="rId17"/>
    <p:sldLayoutId id="2147483752" r:id="rId18"/>
    <p:sldLayoutId id="2147483753" r:id="rId19"/>
    <p:sldLayoutId id="2147483733" r:id="rId20"/>
    <p:sldLayoutId id="214748373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4" r:id="rId2"/>
    <p:sldLayoutId id="2147483957" r:id="rId3"/>
    <p:sldLayoutId id="2147483958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Variabili_indipendenti" TargetMode="External"/><Relationship Id="rId2" Type="http://schemas.openxmlformats.org/officeDocument/2006/relationships/hyperlink" Target="https://it.wikipedia.org/wiki/Variabile_dipendente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t.wikipedia.org/wiki/Statistica_multivariata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6" y="682896"/>
            <a:ext cx="911094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bg1"/>
                </a:solidFill>
                <a:cs typeface="Arial" pitchFamily="34" charset="0"/>
              </a:rPr>
              <a:t>Analisi</a:t>
            </a:r>
            <a:endParaRPr lang="en-US" altLang="ko-KR" sz="54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Performance </a:t>
            </a:r>
            <a:r>
              <a:rPr lang="en-US" altLang="ko-KR" sz="5400" b="1" dirty="0" err="1">
                <a:solidFill>
                  <a:schemeClr val="bg1"/>
                </a:solidFill>
                <a:cs typeface="Arial" pitchFamily="34" charset="0"/>
              </a:rPr>
              <a:t>Universitarie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323776" y="5461570"/>
            <a:ext cx="520065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S.Caruso</a:t>
            </a:r>
            <a:r>
              <a:rPr lang="it-IT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</a:t>
            </a:r>
            <a:r>
              <a:rPr lang="it-IT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C.Monaco</a:t>
            </a:r>
            <a:r>
              <a:rPr lang="it-IT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</a:t>
            </a:r>
            <a:r>
              <a:rPr lang="it-IT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S.Monaco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44A3A9-68A9-40C5-A8D1-793C5CF4E0A1}"/>
              </a:ext>
            </a:extLst>
          </p:cNvPr>
          <p:cNvSpPr txBox="1"/>
          <p:nvPr/>
        </p:nvSpPr>
        <p:spPr>
          <a:xfrm>
            <a:off x="323776" y="6024471"/>
            <a:ext cx="419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Prof. Giuseppe Polese</a:t>
            </a:r>
          </a:p>
          <a:p>
            <a:r>
              <a:rPr lang="it-IT" dirty="0"/>
              <a:t>Prof. Ing. Stefano </a:t>
            </a:r>
            <a:r>
              <a:rPr lang="it-IT" dirty="0" err="1"/>
              <a:t>Riemma</a:t>
            </a:r>
            <a:endParaRPr lang="it-IT" dirty="0"/>
          </a:p>
        </p:txBody>
      </p:sp>
      <p:sp>
        <p:nvSpPr>
          <p:cNvPr id="12" name="Freeform: Shape 5">
            <a:extLst>
              <a:ext uri="{FF2B5EF4-FFF2-40B4-BE49-F238E27FC236}">
                <a16:creationId xmlns:a16="http://schemas.microsoft.com/office/drawing/2014/main" id="{CE7E3600-68B9-43FF-A07B-DBB34C0855C4}"/>
              </a:ext>
            </a:extLst>
          </p:cNvPr>
          <p:cNvSpPr/>
          <p:nvPr/>
        </p:nvSpPr>
        <p:spPr>
          <a:xfrm>
            <a:off x="8741938" y="2281975"/>
            <a:ext cx="2777886" cy="4003297"/>
          </a:xfrm>
          <a:custGeom>
            <a:avLst/>
            <a:gdLst>
              <a:gd name="connsiteX0" fmla="*/ 1012072 w 3080644"/>
              <a:gd name="connsiteY0" fmla="*/ 3220106 h 4439610"/>
              <a:gd name="connsiteX1" fmla="*/ 998456 w 3080644"/>
              <a:gd name="connsiteY1" fmla="*/ 3229609 h 4439610"/>
              <a:gd name="connsiteX2" fmla="*/ 962396 w 3080644"/>
              <a:gd name="connsiteY2" fmla="*/ 3356060 h 4439610"/>
              <a:gd name="connsiteX3" fmla="*/ 967019 w 3080644"/>
              <a:gd name="connsiteY3" fmla="*/ 3386898 h 4439610"/>
              <a:gd name="connsiteX4" fmla="*/ 2308946 w 3080644"/>
              <a:gd name="connsiteY4" fmla="*/ 281 h 4439610"/>
              <a:gd name="connsiteX5" fmla="*/ 2488812 w 3080644"/>
              <a:gd name="connsiteY5" fmla="*/ 48840 h 4439610"/>
              <a:gd name="connsiteX6" fmla="*/ 2621336 w 3080644"/>
              <a:gd name="connsiteY6" fmla="*/ 156633 h 4439610"/>
              <a:gd name="connsiteX7" fmla="*/ 2720730 w 3080644"/>
              <a:gd name="connsiteY7" fmla="*/ 341421 h 4439610"/>
              <a:gd name="connsiteX8" fmla="*/ 2724462 w 3080644"/>
              <a:gd name="connsiteY8" fmla="*/ 396483 h 4439610"/>
              <a:gd name="connsiteX9" fmla="*/ 2765527 w 3080644"/>
              <a:gd name="connsiteY9" fmla="*/ 475812 h 4439610"/>
              <a:gd name="connsiteX10" fmla="*/ 2870052 w 3080644"/>
              <a:gd name="connsiteY10" fmla="*/ 599937 h 4439610"/>
              <a:gd name="connsiteX11" fmla="*/ 2960580 w 3080644"/>
              <a:gd name="connsiteY11" fmla="*/ 758592 h 4439610"/>
              <a:gd name="connsiteX12" fmla="*/ 2985778 w 3080644"/>
              <a:gd name="connsiteY12" fmla="*/ 861253 h 4439610"/>
              <a:gd name="connsiteX13" fmla="*/ 2984378 w 3080644"/>
              <a:gd name="connsiteY13" fmla="*/ 1020375 h 4439610"/>
              <a:gd name="connsiteX14" fmla="*/ 3052508 w 3080644"/>
              <a:gd name="connsiteY14" fmla="*/ 1264425 h 4439610"/>
              <a:gd name="connsiteX15" fmla="*/ 3070706 w 3080644"/>
              <a:gd name="connsiteY15" fmla="*/ 1427281 h 4439610"/>
              <a:gd name="connsiteX16" fmla="*/ 3049708 w 3080644"/>
              <a:gd name="connsiteY16" fmla="*/ 1536940 h 4439610"/>
              <a:gd name="connsiteX17" fmla="*/ 3052508 w 3080644"/>
              <a:gd name="connsiteY17" fmla="*/ 1562605 h 4439610"/>
              <a:gd name="connsiteX18" fmla="*/ 3019376 w 3080644"/>
              <a:gd name="connsiteY18" fmla="*/ 1547206 h 4439610"/>
              <a:gd name="connsiteX19" fmla="*/ 2996511 w 3080644"/>
              <a:gd name="connsiteY19" fmla="*/ 1492143 h 4439610"/>
              <a:gd name="connsiteX20" fmla="*/ 2982045 w 3080644"/>
              <a:gd name="connsiteY20" fmla="*/ 1477677 h 4439610"/>
              <a:gd name="connsiteX21" fmla="*/ 3023576 w 3080644"/>
              <a:gd name="connsiteY21" fmla="*/ 1674598 h 4439610"/>
              <a:gd name="connsiteX22" fmla="*/ 3024042 w 3080644"/>
              <a:gd name="connsiteY22" fmla="*/ 1714729 h 4439610"/>
              <a:gd name="connsiteX23" fmla="*/ 3018910 w 3080644"/>
              <a:gd name="connsiteY23" fmla="*/ 1788457 h 4439610"/>
              <a:gd name="connsiteX24" fmla="*/ 3029642 w 3080644"/>
              <a:gd name="connsiteY24" fmla="*/ 2003576 h 4439610"/>
              <a:gd name="connsiteX25" fmla="*/ 3033842 w 3080644"/>
              <a:gd name="connsiteY25" fmla="*/ 2022241 h 4439610"/>
              <a:gd name="connsiteX26" fmla="*/ 3033842 w 3080644"/>
              <a:gd name="connsiteY26" fmla="*/ 2062838 h 4439610"/>
              <a:gd name="connsiteX27" fmla="*/ 3040842 w 3080644"/>
              <a:gd name="connsiteY27" fmla="*/ 2106236 h 4439610"/>
              <a:gd name="connsiteX28" fmla="*/ 3043641 w 3080644"/>
              <a:gd name="connsiteY28" fmla="*/ 2141700 h 4439610"/>
              <a:gd name="connsiteX29" fmla="*/ 3019376 w 3080644"/>
              <a:gd name="connsiteY29" fmla="*/ 2172032 h 4439610"/>
              <a:gd name="connsiteX30" fmla="*/ 3015176 w 3080644"/>
              <a:gd name="connsiteY30" fmla="*/ 2210295 h 4439610"/>
              <a:gd name="connsiteX31" fmla="*/ 3027309 w 3080644"/>
              <a:gd name="connsiteY31" fmla="*/ 2236427 h 4439610"/>
              <a:gd name="connsiteX32" fmla="*/ 3031975 w 3080644"/>
              <a:gd name="connsiteY32" fmla="*/ 2312955 h 4439610"/>
              <a:gd name="connsiteX33" fmla="*/ 3013776 w 3080644"/>
              <a:gd name="connsiteY33" fmla="*/ 2388083 h 4439610"/>
              <a:gd name="connsiteX34" fmla="*/ 3026842 w 3080644"/>
              <a:gd name="connsiteY34" fmla="*/ 2440813 h 4439610"/>
              <a:gd name="connsiteX35" fmla="*/ 3035708 w 3080644"/>
              <a:gd name="connsiteY35" fmla="*/ 2519675 h 4439610"/>
              <a:gd name="connsiteX36" fmla="*/ 2994664 w 3080644"/>
              <a:gd name="connsiteY36" fmla="*/ 2801522 h 4439610"/>
              <a:gd name="connsiteX37" fmla="*/ 2850383 w 3080644"/>
              <a:gd name="connsiteY37" fmla="*/ 2974514 h 4439610"/>
              <a:gd name="connsiteX38" fmla="*/ 1839152 w 3080644"/>
              <a:gd name="connsiteY38" fmla="*/ 3077828 h 4439610"/>
              <a:gd name="connsiteX39" fmla="*/ 1839722 w 3080644"/>
              <a:gd name="connsiteY39" fmla="*/ 3074971 h 4439610"/>
              <a:gd name="connsiteX40" fmla="*/ 1584473 w 3080644"/>
              <a:gd name="connsiteY40" fmla="*/ 3080570 h 4439610"/>
              <a:gd name="connsiteX41" fmla="*/ 1527076 w 3080644"/>
              <a:gd name="connsiteY41" fmla="*/ 2985377 h 4439610"/>
              <a:gd name="connsiteX42" fmla="*/ 1493012 w 3080644"/>
              <a:gd name="connsiteY42" fmla="*/ 3048839 h 4439610"/>
              <a:gd name="connsiteX43" fmla="*/ 1479480 w 3080644"/>
              <a:gd name="connsiteY43" fmla="*/ 3134700 h 4439610"/>
              <a:gd name="connsiteX44" fmla="*/ 1398752 w 3080644"/>
              <a:gd name="connsiteY44" fmla="*/ 3373150 h 4439610"/>
              <a:gd name="connsiteX45" fmla="*/ 1258761 w 3080644"/>
              <a:gd name="connsiteY45" fmla="*/ 3624667 h 4439610"/>
              <a:gd name="connsiteX46" fmla="*/ 1166368 w 3080644"/>
              <a:gd name="connsiteY46" fmla="*/ 3782389 h 4439610"/>
              <a:gd name="connsiteX47" fmla="*/ 1217231 w 3080644"/>
              <a:gd name="connsiteY47" fmla="*/ 3960177 h 4439610"/>
              <a:gd name="connsiteX48" fmla="*/ 1225630 w 3080644"/>
              <a:gd name="connsiteY48" fmla="*/ 4055838 h 4439610"/>
              <a:gd name="connsiteX49" fmla="*/ 1198565 w 3080644"/>
              <a:gd name="connsiteY49" fmla="*/ 4434746 h 4439610"/>
              <a:gd name="connsiteX50" fmla="*/ 1075840 w 3080644"/>
              <a:gd name="connsiteY50" fmla="*/ 4436146 h 4439610"/>
              <a:gd name="connsiteX51" fmla="*/ 1078640 w 3080644"/>
              <a:gd name="connsiteY51" fmla="*/ 4341885 h 4439610"/>
              <a:gd name="connsiteX52" fmla="*/ 1045509 w 3080644"/>
              <a:gd name="connsiteY52" fmla="*/ 4179029 h 4439610"/>
              <a:gd name="connsiteX53" fmla="*/ 1010512 w 3080644"/>
              <a:gd name="connsiteY53" fmla="*/ 4194896 h 4439610"/>
              <a:gd name="connsiteX54" fmla="*/ 877053 w 3080644"/>
              <a:gd name="connsiteY54" fmla="*/ 4370350 h 4439610"/>
              <a:gd name="connsiteX55" fmla="*/ 852788 w 3080644"/>
              <a:gd name="connsiteY55" fmla="*/ 4419814 h 4439610"/>
              <a:gd name="connsiteX56" fmla="*/ 798659 w 3080644"/>
              <a:gd name="connsiteY56" fmla="*/ 4430079 h 4439610"/>
              <a:gd name="connsiteX57" fmla="*/ 390353 w 3080644"/>
              <a:gd name="connsiteY57" fmla="*/ 4431480 h 4439610"/>
              <a:gd name="connsiteX58" fmla="*/ 330624 w 3080644"/>
              <a:gd name="connsiteY58" fmla="*/ 4345152 h 4439610"/>
              <a:gd name="connsiteX59" fmla="*/ 417418 w 3080644"/>
              <a:gd name="connsiteY59" fmla="*/ 4271890 h 4439610"/>
              <a:gd name="connsiteX60" fmla="*/ 629270 w 3080644"/>
              <a:gd name="connsiteY60" fmla="*/ 4140766 h 4439610"/>
              <a:gd name="connsiteX61" fmla="*/ 854655 w 3080644"/>
              <a:gd name="connsiteY61" fmla="*/ 3752525 h 4439610"/>
              <a:gd name="connsiteX62" fmla="*/ 904177 w 3080644"/>
              <a:gd name="connsiteY62" fmla="*/ 3610493 h 4439610"/>
              <a:gd name="connsiteX63" fmla="*/ 934079 w 3080644"/>
              <a:gd name="connsiteY63" fmla="*/ 3506319 h 4439610"/>
              <a:gd name="connsiteX64" fmla="*/ 927574 w 3080644"/>
              <a:gd name="connsiteY64" fmla="*/ 3515515 h 4439610"/>
              <a:gd name="connsiteX65" fmla="*/ 757236 w 3080644"/>
              <a:gd name="connsiteY65" fmla="*/ 3829614 h 4439610"/>
              <a:gd name="connsiteX66" fmla="*/ 646288 w 3080644"/>
              <a:gd name="connsiteY66" fmla="*/ 3780046 h 4439610"/>
              <a:gd name="connsiteX67" fmla="*/ 687845 w 3080644"/>
              <a:gd name="connsiteY67" fmla="*/ 3696436 h 4439610"/>
              <a:gd name="connsiteX68" fmla="*/ 725497 w 3080644"/>
              <a:gd name="connsiteY68" fmla="*/ 3536257 h 4439610"/>
              <a:gd name="connsiteX69" fmla="*/ 687452 w 3080644"/>
              <a:gd name="connsiteY69" fmla="*/ 3536031 h 4439610"/>
              <a:gd name="connsiteX70" fmla="*/ 494767 w 3080644"/>
              <a:gd name="connsiteY70" fmla="*/ 3638547 h 4439610"/>
              <a:gd name="connsiteX71" fmla="*/ 452459 w 3080644"/>
              <a:gd name="connsiteY71" fmla="*/ 3672981 h 4439610"/>
              <a:gd name="connsiteX72" fmla="*/ 399529 w 3080644"/>
              <a:gd name="connsiteY72" fmla="*/ 3659795 h 4439610"/>
              <a:gd name="connsiteX73" fmla="*/ 31755 w 3080644"/>
              <a:gd name="connsiteY73" fmla="*/ 3491953 h 4439610"/>
              <a:gd name="connsiteX74" fmla="*/ 13794 w 3080644"/>
              <a:gd name="connsiteY74" fmla="*/ 3389581 h 4439610"/>
              <a:gd name="connsiteX75" fmla="*/ 122189 w 3080644"/>
              <a:gd name="connsiteY75" fmla="*/ 3359641 h 4439610"/>
              <a:gd name="connsiteX76" fmla="*/ 367016 w 3080644"/>
              <a:gd name="connsiteY76" fmla="*/ 3329460 h 4439610"/>
              <a:gd name="connsiteX77" fmla="*/ 730498 w 3080644"/>
              <a:gd name="connsiteY77" fmla="*/ 3073655 h 4439610"/>
              <a:gd name="connsiteX78" fmla="*/ 930990 w 3080644"/>
              <a:gd name="connsiteY78" fmla="*/ 2853676 h 4439610"/>
              <a:gd name="connsiteX79" fmla="*/ 1144392 w 3080644"/>
              <a:gd name="connsiteY79" fmla="*/ 2597933 h 4439610"/>
              <a:gd name="connsiteX80" fmla="*/ 1252705 w 3080644"/>
              <a:gd name="connsiteY80" fmla="*/ 2468769 h 4439610"/>
              <a:gd name="connsiteX81" fmla="*/ 1305401 w 3080644"/>
              <a:gd name="connsiteY81" fmla="*/ 2412606 h 4439610"/>
              <a:gd name="connsiteX82" fmla="*/ 1330036 w 3080644"/>
              <a:gd name="connsiteY82" fmla="*/ 2385821 h 4439610"/>
              <a:gd name="connsiteX83" fmla="*/ 1317469 w 3080644"/>
              <a:gd name="connsiteY83" fmla="*/ 2383581 h 4439610"/>
              <a:gd name="connsiteX84" fmla="*/ 1067441 w 3080644"/>
              <a:gd name="connsiteY84" fmla="*/ 2339087 h 4439610"/>
              <a:gd name="connsiteX85" fmla="*/ 1042709 w 3080644"/>
              <a:gd name="connsiteY85" fmla="*/ 2340020 h 4439610"/>
              <a:gd name="connsiteX86" fmla="*/ 960115 w 3080644"/>
              <a:gd name="connsiteY86" fmla="*/ 2320422 h 4439610"/>
              <a:gd name="connsiteX87" fmla="*/ 880320 w 3080644"/>
              <a:gd name="connsiteY87" fmla="*/ 2285424 h 4439610"/>
              <a:gd name="connsiteX88" fmla="*/ 683867 w 3080644"/>
              <a:gd name="connsiteY88" fmla="*/ 2273291 h 4439610"/>
              <a:gd name="connsiteX89" fmla="*/ 513078 w 3080644"/>
              <a:gd name="connsiteY89" fmla="*/ 2156633 h 4439610"/>
              <a:gd name="connsiteX90" fmla="*/ 503745 w 3080644"/>
              <a:gd name="connsiteY90" fmla="*/ 2129568 h 4439610"/>
              <a:gd name="connsiteX91" fmla="*/ 486480 w 3080644"/>
              <a:gd name="connsiteY91" fmla="*/ 1980244 h 4439610"/>
              <a:gd name="connsiteX92" fmla="*/ 493013 w 3080644"/>
              <a:gd name="connsiteY92" fmla="*/ 1909782 h 4439610"/>
              <a:gd name="connsiteX93" fmla="*/ 488346 w 3080644"/>
              <a:gd name="connsiteY93" fmla="*/ 1887384 h 4439610"/>
              <a:gd name="connsiteX94" fmla="*/ 396886 w 3080644"/>
              <a:gd name="connsiteY94" fmla="*/ 1753926 h 4439610"/>
              <a:gd name="connsiteX95" fmla="*/ 336223 w 3080644"/>
              <a:gd name="connsiteY95" fmla="*/ 1658266 h 4439610"/>
              <a:gd name="connsiteX96" fmla="*/ 294226 w 3080644"/>
              <a:gd name="connsiteY96" fmla="*/ 1596670 h 4439610"/>
              <a:gd name="connsiteX97" fmla="*/ 292359 w 3080644"/>
              <a:gd name="connsiteY97" fmla="*/ 1557006 h 4439610"/>
              <a:gd name="connsiteX98" fmla="*/ 350222 w 3080644"/>
              <a:gd name="connsiteY98" fmla="*/ 1319955 h 4439610"/>
              <a:gd name="connsiteX99" fmla="*/ 386620 w 3080644"/>
              <a:gd name="connsiteY99" fmla="*/ 1260692 h 4439610"/>
              <a:gd name="connsiteX100" fmla="*/ 403886 w 3080644"/>
              <a:gd name="connsiteY100" fmla="*/ 1241560 h 4439610"/>
              <a:gd name="connsiteX101" fmla="*/ 446349 w 3080644"/>
              <a:gd name="connsiteY101" fmla="*/ 1247626 h 4439610"/>
              <a:gd name="connsiteX102" fmla="*/ 498612 w 3080644"/>
              <a:gd name="connsiteY102" fmla="*/ 1325554 h 4439610"/>
              <a:gd name="connsiteX103" fmla="*/ 559275 w 3080644"/>
              <a:gd name="connsiteY103" fmla="*/ 1341886 h 4439610"/>
              <a:gd name="connsiteX104" fmla="*/ 592872 w 3080644"/>
              <a:gd name="connsiteY104" fmla="*/ 1325554 h 4439610"/>
              <a:gd name="connsiteX105" fmla="*/ 614805 w 3080644"/>
              <a:gd name="connsiteY105" fmla="*/ 1331621 h 4439610"/>
              <a:gd name="connsiteX106" fmla="*/ 620871 w 3080644"/>
              <a:gd name="connsiteY106" fmla="*/ 1342820 h 4439610"/>
              <a:gd name="connsiteX107" fmla="*/ 776727 w 3080644"/>
              <a:gd name="connsiteY107" fmla="*/ 1660598 h 4439610"/>
              <a:gd name="connsiteX108" fmla="*/ 947049 w 3080644"/>
              <a:gd name="connsiteY108" fmla="*/ 1996577 h 4439610"/>
              <a:gd name="connsiteX109" fmla="*/ 934450 w 3080644"/>
              <a:gd name="connsiteY109" fmla="*/ 2043240 h 4439610"/>
              <a:gd name="connsiteX110" fmla="*/ 931183 w 3080644"/>
              <a:gd name="connsiteY110" fmla="*/ 2059106 h 4439610"/>
              <a:gd name="connsiteX111" fmla="*/ 985779 w 3080644"/>
              <a:gd name="connsiteY111" fmla="*/ 2129101 h 4439610"/>
              <a:gd name="connsiteX112" fmla="*/ 1000712 w 3080644"/>
              <a:gd name="connsiteY112" fmla="*/ 2128167 h 4439610"/>
              <a:gd name="connsiteX113" fmla="*/ 1085640 w 3080644"/>
              <a:gd name="connsiteY113" fmla="*/ 2136100 h 4439610"/>
              <a:gd name="connsiteX114" fmla="*/ 1136503 w 3080644"/>
              <a:gd name="connsiteY114" fmla="*/ 2165032 h 4439610"/>
              <a:gd name="connsiteX115" fmla="*/ 1398752 w 3080644"/>
              <a:gd name="connsiteY115" fmla="*/ 2163632 h 4439610"/>
              <a:gd name="connsiteX116" fmla="*/ 1788859 w 3080644"/>
              <a:gd name="connsiteY116" fmla="*/ 2191163 h 4439610"/>
              <a:gd name="connsiteX117" fmla="*/ 1889186 w 3080644"/>
              <a:gd name="connsiteY117" fmla="*/ 2172032 h 4439610"/>
              <a:gd name="connsiteX118" fmla="*/ 2030576 w 3080644"/>
              <a:gd name="connsiteY118" fmla="*/ 1187897 h 4439610"/>
              <a:gd name="connsiteX119" fmla="*/ 2246161 w 3080644"/>
              <a:gd name="connsiteY119" fmla="*/ 1003109 h 4439610"/>
              <a:gd name="connsiteX120" fmla="*/ 2235428 w 3080644"/>
              <a:gd name="connsiteY120" fmla="*/ 912582 h 4439610"/>
              <a:gd name="connsiteX121" fmla="*/ 2164034 w 3080644"/>
              <a:gd name="connsiteY121" fmla="*/ 886451 h 4439610"/>
              <a:gd name="connsiteX122" fmla="*/ 2059507 w 3080644"/>
              <a:gd name="connsiteY122" fmla="*/ 907916 h 4439610"/>
              <a:gd name="connsiteX123" fmla="*/ 2009577 w 3080644"/>
              <a:gd name="connsiteY123" fmla="*/ 872918 h 4439610"/>
              <a:gd name="connsiteX124" fmla="*/ 2001644 w 3080644"/>
              <a:gd name="connsiteY124" fmla="*/ 817856 h 4439610"/>
              <a:gd name="connsiteX125" fmla="*/ 1981112 w 3080644"/>
              <a:gd name="connsiteY125" fmla="*/ 797323 h 4439610"/>
              <a:gd name="connsiteX126" fmla="*/ 1965714 w 3080644"/>
              <a:gd name="connsiteY126" fmla="*/ 766059 h 4439610"/>
              <a:gd name="connsiteX127" fmla="*/ 1956381 w 3080644"/>
              <a:gd name="connsiteY127" fmla="*/ 741794 h 4439610"/>
              <a:gd name="connsiteX128" fmla="*/ 1933049 w 3080644"/>
              <a:gd name="connsiteY128" fmla="*/ 697930 h 4439610"/>
              <a:gd name="connsiteX129" fmla="*/ 1922783 w 3080644"/>
              <a:gd name="connsiteY129" fmla="*/ 677865 h 4439610"/>
              <a:gd name="connsiteX130" fmla="*/ 1888252 w 3080644"/>
              <a:gd name="connsiteY130" fmla="*/ 664332 h 4439610"/>
              <a:gd name="connsiteX131" fmla="*/ 1867720 w 3080644"/>
              <a:gd name="connsiteY131" fmla="*/ 613469 h 4439610"/>
              <a:gd name="connsiteX132" fmla="*/ 1893852 w 3080644"/>
              <a:gd name="connsiteY132" fmla="*/ 557940 h 4439610"/>
              <a:gd name="connsiteX133" fmla="*/ 1919517 w 3080644"/>
              <a:gd name="connsiteY133" fmla="*/ 453880 h 4439610"/>
              <a:gd name="connsiteX134" fmla="*/ 1918584 w 3080644"/>
              <a:gd name="connsiteY134" fmla="*/ 396483 h 4439610"/>
              <a:gd name="connsiteX135" fmla="*/ 1928850 w 3080644"/>
              <a:gd name="connsiteY135" fmla="*/ 228961 h 4439610"/>
              <a:gd name="connsiteX136" fmla="*/ 1913451 w 3080644"/>
              <a:gd name="connsiteY136" fmla="*/ 192098 h 4439610"/>
              <a:gd name="connsiteX137" fmla="*/ 1947982 w 3080644"/>
              <a:gd name="connsiteY137" fmla="*/ 131435 h 4439610"/>
              <a:gd name="connsiteX138" fmla="*/ 2056241 w 3080644"/>
              <a:gd name="connsiteY138" fmla="*/ 76839 h 4439610"/>
              <a:gd name="connsiteX139" fmla="*/ 2244762 w 3080644"/>
              <a:gd name="connsiteY139" fmla="*/ 9643 h 4439610"/>
              <a:gd name="connsiteX140" fmla="*/ 2308946 w 3080644"/>
              <a:gd name="connsiteY140" fmla="*/ 281 h 443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080644" h="4439610">
                <a:moveTo>
                  <a:pt x="1012072" y="3220106"/>
                </a:moveTo>
                <a:lnTo>
                  <a:pt x="998456" y="3229609"/>
                </a:lnTo>
                <a:cubicBezTo>
                  <a:pt x="943555" y="3272612"/>
                  <a:pt x="952339" y="3307176"/>
                  <a:pt x="962396" y="3356060"/>
                </a:cubicBezTo>
                <a:lnTo>
                  <a:pt x="967019" y="3386898"/>
                </a:lnTo>
                <a:close/>
                <a:moveTo>
                  <a:pt x="2308946" y="281"/>
                </a:moveTo>
                <a:cubicBezTo>
                  <a:pt x="2371920" y="-2431"/>
                  <a:pt x="2431416" y="14543"/>
                  <a:pt x="2488812" y="48840"/>
                </a:cubicBezTo>
                <a:cubicBezTo>
                  <a:pt x="2538275" y="78705"/>
                  <a:pt x="2581672" y="115103"/>
                  <a:pt x="2621336" y="156633"/>
                </a:cubicBezTo>
                <a:cubicBezTo>
                  <a:pt x="2661467" y="198163"/>
                  <a:pt x="2716063" y="285425"/>
                  <a:pt x="2720730" y="341421"/>
                </a:cubicBezTo>
                <a:cubicBezTo>
                  <a:pt x="2722129" y="359620"/>
                  <a:pt x="2723530" y="377818"/>
                  <a:pt x="2724462" y="396483"/>
                </a:cubicBezTo>
                <a:cubicBezTo>
                  <a:pt x="2727729" y="442214"/>
                  <a:pt x="2723996" y="462746"/>
                  <a:pt x="2765527" y="475812"/>
                </a:cubicBezTo>
                <a:cubicBezTo>
                  <a:pt x="2828522" y="496344"/>
                  <a:pt x="2842988" y="542541"/>
                  <a:pt x="2870052" y="599937"/>
                </a:cubicBezTo>
                <a:cubicBezTo>
                  <a:pt x="2898518" y="660599"/>
                  <a:pt x="2944715" y="696997"/>
                  <a:pt x="2960580" y="758592"/>
                </a:cubicBezTo>
                <a:cubicBezTo>
                  <a:pt x="2968980" y="791257"/>
                  <a:pt x="2990444" y="829054"/>
                  <a:pt x="2985778" y="861253"/>
                </a:cubicBezTo>
                <a:cubicBezTo>
                  <a:pt x="2977379" y="918182"/>
                  <a:pt x="2966646" y="967179"/>
                  <a:pt x="2984378" y="1020375"/>
                </a:cubicBezTo>
                <a:cubicBezTo>
                  <a:pt x="3010510" y="1097837"/>
                  <a:pt x="3017043" y="1189764"/>
                  <a:pt x="3052508" y="1264425"/>
                </a:cubicBezTo>
                <a:cubicBezTo>
                  <a:pt x="3080038" y="1322754"/>
                  <a:pt x="3089838" y="1368951"/>
                  <a:pt x="3070706" y="1427281"/>
                </a:cubicBezTo>
                <a:cubicBezTo>
                  <a:pt x="3059507" y="1461812"/>
                  <a:pt x="3043641" y="1500543"/>
                  <a:pt x="3049708" y="1536940"/>
                </a:cubicBezTo>
                <a:cubicBezTo>
                  <a:pt x="3051574" y="1547206"/>
                  <a:pt x="3066040" y="1557939"/>
                  <a:pt x="3052508" y="1562605"/>
                </a:cubicBezTo>
                <a:cubicBezTo>
                  <a:pt x="3039442" y="1566805"/>
                  <a:pt x="3025442" y="1556072"/>
                  <a:pt x="3019376" y="1547206"/>
                </a:cubicBezTo>
                <a:cubicBezTo>
                  <a:pt x="3008177" y="1530874"/>
                  <a:pt x="3007244" y="1508942"/>
                  <a:pt x="2996511" y="1492143"/>
                </a:cubicBezTo>
                <a:cubicBezTo>
                  <a:pt x="2993244" y="1487477"/>
                  <a:pt x="2991378" y="1481411"/>
                  <a:pt x="2982045" y="1477677"/>
                </a:cubicBezTo>
                <a:cubicBezTo>
                  <a:pt x="2991845" y="1545340"/>
                  <a:pt x="2993244" y="1612535"/>
                  <a:pt x="3023576" y="1674598"/>
                </a:cubicBezTo>
                <a:cubicBezTo>
                  <a:pt x="3030109" y="1687664"/>
                  <a:pt x="3030576" y="1700263"/>
                  <a:pt x="3024042" y="1714729"/>
                </a:cubicBezTo>
                <a:cubicBezTo>
                  <a:pt x="3013310" y="1738061"/>
                  <a:pt x="3017509" y="1763726"/>
                  <a:pt x="3018910" y="1788457"/>
                </a:cubicBezTo>
                <a:cubicBezTo>
                  <a:pt x="3022176" y="1860319"/>
                  <a:pt x="3025909" y="1931714"/>
                  <a:pt x="3029642" y="2003576"/>
                </a:cubicBezTo>
                <a:cubicBezTo>
                  <a:pt x="3030109" y="2010109"/>
                  <a:pt x="3030109" y="2016642"/>
                  <a:pt x="3033842" y="2022241"/>
                </a:cubicBezTo>
                <a:cubicBezTo>
                  <a:pt x="3043641" y="2035774"/>
                  <a:pt x="3040842" y="2048840"/>
                  <a:pt x="3033842" y="2062838"/>
                </a:cubicBezTo>
                <a:cubicBezTo>
                  <a:pt x="3022176" y="2085704"/>
                  <a:pt x="3023109" y="2088970"/>
                  <a:pt x="3040842" y="2106236"/>
                </a:cubicBezTo>
                <a:cubicBezTo>
                  <a:pt x="3055774" y="2120702"/>
                  <a:pt x="3056240" y="2124434"/>
                  <a:pt x="3043641" y="2141700"/>
                </a:cubicBezTo>
                <a:cubicBezTo>
                  <a:pt x="3035708" y="2151966"/>
                  <a:pt x="3027309" y="2161765"/>
                  <a:pt x="3019376" y="2172032"/>
                </a:cubicBezTo>
                <a:cubicBezTo>
                  <a:pt x="3010043" y="2183698"/>
                  <a:pt x="3009110" y="2196763"/>
                  <a:pt x="3015176" y="2210295"/>
                </a:cubicBezTo>
                <a:cubicBezTo>
                  <a:pt x="3018910" y="2219162"/>
                  <a:pt x="3021709" y="2228961"/>
                  <a:pt x="3027309" y="2236427"/>
                </a:cubicBezTo>
                <a:cubicBezTo>
                  <a:pt x="3046441" y="2261158"/>
                  <a:pt x="3040842" y="2286357"/>
                  <a:pt x="3031975" y="2312955"/>
                </a:cubicBezTo>
                <a:cubicBezTo>
                  <a:pt x="3024042" y="2337687"/>
                  <a:pt x="3013776" y="2361485"/>
                  <a:pt x="3013776" y="2388083"/>
                </a:cubicBezTo>
                <a:cubicBezTo>
                  <a:pt x="3013776" y="2406749"/>
                  <a:pt x="3016576" y="2424948"/>
                  <a:pt x="3026842" y="2440813"/>
                </a:cubicBezTo>
                <a:cubicBezTo>
                  <a:pt x="3042708" y="2466011"/>
                  <a:pt x="3037575" y="2493076"/>
                  <a:pt x="3035708" y="2519675"/>
                </a:cubicBezTo>
                <a:cubicBezTo>
                  <a:pt x="3026842" y="2633067"/>
                  <a:pt x="2998864" y="2687663"/>
                  <a:pt x="2994664" y="2801522"/>
                </a:cubicBezTo>
                <a:cubicBezTo>
                  <a:pt x="2962188" y="2904273"/>
                  <a:pt x="2877914" y="2943717"/>
                  <a:pt x="2850383" y="2974514"/>
                </a:cubicBezTo>
                <a:cubicBezTo>
                  <a:pt x="2654690" y="3020565"/>
                  <a:pt x="2021062" y="3065229"/>
                  <a:pt x="1839152" y="3077828"/>
                </a:cubicBezTo>
                <a:lnTo>
                  <a:pt x="1839722" y="3074971"/>
                </a:lnTo>
                <a:lnTo>
                  <a:pt x="1584473" y="3080570"/>
                </a:lnTo>
                <a:cubicBezTo>
                  <a:pt x="1561141" y="3038573"/>
                  <a:pt x="1556008" y="3017108"/>
                  <a:pt x="1527076" y="2985377"/>
                </a:cubicBezTo>
                <a:cubicBezTo>
                  <a:pt x="1500012" y="2955979"/>
                  <a:pt x="1496746" y="3026440"/>
                  <a:pt x="1493012" y="3048839"/>
                </a:cubicBezTo>
                <a:cubicBezTo>
                  <a:pt x="1488346" y="3077304"/>
                  <a:pt x="1484146" y="3106235"/>
                  <a:pt x="1479480" y="3134700"/>
                </a:cubicBezTo>
                <a:cubicBezTo>
                  <a:pt x="1475280" y="3160365"/>
                  <a:pt x="1422083" y="3319954"/>
                  <a:pt x="1398752" y="3373150"/>
                </a:cubicBezTo>
                <a:cubicBezTo>
                  <a:pt x="1360021" y="3461345"/>
                  <a:pt x="1309158" y="3542539"/>
                  <a:pt x="1258761" y="3624667"/>
                </a:cubicBezTo>
                <a:cubicBezTo>
                  <a:pt x="1227030" y="3676463"/>
                  <a:pt x="1194366" y="3727793"/>
                  <a:pt x="1166368" y="3782389"/>
                </a:cubicBezTo>
                <a:cubicBezTo>
                  <a:pt x="1123437" y="3865917"/>
                  <a:pt x="1178034" y="3887849"/>
                  <a:pt x="1217231" y="3960177"/>
                </a:cubicBezTo>
                <a:cubicBezTo>
                  <a:pt x="1225164" y="3975110"/>
                  <a:pt x="1234496" y="4039972"/>
                  <a:pt x="1225630" y="4055838"/>
                </a:cubicBezTo>
                <a:cubicBezTo>
                  <a:pt x="1217697" y="4070770"/>
                  <a:pt x="1197166" y="4391349"/>
                  <a:pt x="1198565" y="4434746"/>
                </a:cubicBezTo>
                <a:cubicBezTo>
                  <a:pt x="1175700" y="4443612"/>
                  <a:pt x="1106638" y="4438012"/>
                  <a:pt x="1075840" y="4436146"/>
                </a:cubicBezTo>
                <a:cubicBezTo>
                  <a:pt x="1073041" y="4422613"/>
                  <a:pt x="1080973" y="4362884"/>
                  <a:pt x="1078640" y="4341885"/>
                </a:cubicBezTo>
                <a:cubicBezTo>
                  <a:pt x="1074907" y="4311554"/>
                  <a:pt x="1066508" y="4186963"/>
                  <a:pt x="1045509" y="4179029"/>
                </a:cubicBezTo>
                <a:cubicBezTo>
                  <a:pt x="1034310" y="4174830"/>
                  <a:pt x="1019377" y="4188829"/>
                  <a:pt x="1010512" y="4194896"/>
                </a:cubicBezTo>
                <a:cubicBezTo>
                  <a:pt x="986246" y="4211694"/>
                  <a:pt x="891986" y="4327886"/>
                  <a:pt x="877053" y="4370350"/>
                </a:cubicBezTo>
                <a:cubicBezTo>
                  <a:pt x="870521" y="4389015"/>
                  <a:pt x="871454" y="4410481"/>
                  <a:pt x="852788" y="4419814"/>
                </a:cubicBezTo>
                <a:cubicBezTo>
                  <a:pt x="836456" y="4427746"/>
                  <a:pt x="816391" y="4427746"/>
                  <a:pt x="798659" y="4430079"/>
                </a:cubicBezTo>
                <a:cubicBezTo>
                  <a:pt x="754795" y="4436146"/>
                  <a:pt x="482747" y="4441279"/>
                  <a:pt x="390353" y="4431480"/>
                </a:cubicBezTo>
                <a:cubicBezTo>
                  <a:pt x="345090" y="4426346"/>
                  <a:pt x="326891" y="4387149"/>
                  <a:pt x="330624" y="4345152"/>
                </a:cubicBezTo>
                <a:cubicBezTo>
                  <a:pt x="335756" y="4293822"/>
                  <a:pt x="369354" y="4275623"/>
                  <a:pt x="417418" y="4271890"/>
                </a:cubicBezTo>
                <a:cubicBezTo>
                  <a:pt x="470148" y="4267690"/>
                  <a:pt x="605472" y="4170163"/>
                  <a:pt x="629270" y="4140766"/>
                </a:cubicBezTo>
                <a:cubicBezTo>
                  <a:pt x="676867" y="4081970"/>
                  <a:pt x="826190" y="3822987"/>
                  <a:pt x="854655" y="3752525"/>
                </a:cubicBezTo>
                <a:cubicBezTo>
                  <a:pt x="873554" y="3705862"/>
                  <a:pt x="889536" y="3658381"/>
                  <a:pt x="904177" y="3610493"/>
                </a:cubicBezTo>
                <a:lnTo>
                  <a:pt x="934079" y="3506319"/>
                </a:lnTo>
                <a:lnTo>
                  <a:pt x="927574" y="3515515"/>
                </a:lnTo>
                <a:cubicBezTo>
                  <a:pt x="889477" y="3576407"/>
                  <a:pt x="771861" y="3794958"/>
                  <a:pt x="757236" y="3829614"/>
                </a:cubicBezTo>
                <a:cubicBezTo>
                  <a:pt x="733001" y="3828118"/>
                  <a:pt x="673212" y="3794479"/>
                  <a:pt x="646288" y="3780046"/>
                </a:cubicBezTo>
                <a:cubicBezTo>
                  <a:pt x="649376" y="3766716"/>
                  <a:pt x="681246" y="3716287"/>
                  <a:pt x="687845" y="3696436"/>
                </a:cubicBezTo>
                <a:cubicBezTo>
                  <a:pt x="697049" y="3667613"/>
                  <a:pt x="741095" y="3552088"/>
                  <a:pt x="725497" y="3536257"/>
                </a:cubicBezTo>
                <a:cubicBezTo>
                  <a:pt x="717165" y="3527842"/>
                  <a:pt x="697937" y="3534247"/>
                  <a:pt x="687452" y="3536031"/>
                </a:cubicBezTo>
                <a:cubicBezTo>
                  <a:pt x="658673" y="3541088"/>
                  <a:pt x="525783" y="3606543"/>
                  <a:pt x="494767" y="3638547"/>
                </a:cubicBezTo>
                <a:cubicBezTo>
                  <a:pt x="481162" y="3652627"/>
                  <a:pt x="473111" y="3672318"/>
                  <a:pt x="452459" y="3672981"/>
                </a:cubicBezTo>
                <a:cubicBezTo>
                  <a:pt x="434487" y="3673350"/>
                  <a:pt x="416442" y="3665040"/>
                  <a:pt x="399529" y="3659795"/>
                </a:cubicBezTo>
                <a:cubicBezTo>
                  <a:pt x="357569" y="3647084"/>
                  <a:pt x="110788" y="3539031"/>
                  <a:pt x="31755" y="3491953"/>
                </a:cubicBezTo>
                <a:cubicBezTo>
                  <a:pt x="-6825" y="3468590"/>
                  <a:pt x="-6958" y="3425803"/>
                  <a:pt x="13794" y="3389581"/>
                </a:cubicBezTo>
                <a:cubicBezTo>
                  <a:pt x="39667" y="3345545"/>
                  <a:pt x="77419" y="3343093"/>
                  <a:pt x="122189" y="3359641"/>
                </a:cubicBezTo>
                <a:cubicBezTo>
                  <a:pt x="171350" y="3377703"/>
                  <a:pt x="333440" y="3346041"/>
                  <a:pt x="367016" y="3329460"/>
                </a:cubicBezTo>
                <a:cubicBezTo>
                  <a:pt x="434171" y="3296296"/>
                  <a:pt x="675717" y="3125233"/>
                  <a:pt x="730498" y="3073655"/>
                </a:cubicBezTo>
                <a:cubicBezTo>
                  <a:pt x="803141" y="3005379"/>
                  <a:pt x="866646" y="2929334"/>
                  <a:pt x="930990" y="2853676"/>
                </a:cubicBezTo>
                <a:cubicBezTo>
                  <a:pt x="1002684" y="2768685"/>
                  <a:pt x="1073538" y="2683309"/>
                  <a:pt x="1144392" y="2597933"/>
                </a:cubicBezTo>
                <a:cubicBezTo>
                  <a:pt x="1180431" y="2555018"/>
                  <a:pt x="1216665" y="2511684"/>
                  <a:pt x="1252705" y="2468769"/>
                </a:cubicBezTo>
                <a:cubicBezTo>
                  <a:pt x="1269339" y="2449216"/>
                  <a:pt x="1287411" y="2430961"/>
                  <a:pt x="1305401" y="2412606"/>
                </a:cubicBezTo>
                <a:lnTo>
                  <a:pt x="1330036" y="2385821"/>
                </a:lnTo>
                <a:lnTo>
                  <a:pt x="1317469" y="2383581"/>
                </a:lnTo>
                <a:cubicBezTo>
                  <a:pt x="1223508" y="2367778"/>
                  <a:pt x="1112938" y="2352794"/>
                  <a:pt x="1067441" y="2339087"/>
                </a:cubicBezTo>
                <a:cubicBezTo>
                  <a:pt x="1059041" y="2336754"/>
                  <a:pt x="1051109" y="2335354"/>
                  <a:pt x="1042709" y="2340020"/>
                </a:cubicBezTo>
                <a:cubicBezTo>
                  <a:pt x="1012844" y="2356352"/>
                  <a:pt x="976447" y="2351220"/>
                  <a:pt x="960115" y="2320422"/>
                </a:cubicBezTo>
                <a:cubicBezTo>
                  <a:pt x="940983" y="2284490"/>
                  <a:pt x="913451" y="2284957"/>
                  <a:pt x="880320" y="2285424"/>
                </a:cubicBezTo>
                <a:cubicBezTo>
                  <a:pt x="814524" y="2286824"/>
                  <a:pt x="748262" y="2289157"/>
                  <a:pt x="683867" y="2273291"/>
                </a:cubicBezTo>
                <a:cubicBezTo>
                  <a:pt x="612938" y="2256026"/>
                  <a:pt x="559275" y="2210762"/>
                  <a:pt x="513078" y="2156633"/>
                </a:cubicBezTo>
                <a:cubicBezTo>
                  <a:pt x="506545" y="2149166"/>
                  <a:pt x="503279" y="2139367"/>
                  <a:pt x="503745" y="2129568"/>
                </a:cubicBezTo>
                <a:cubicBezTo>
                  <a:pt x="505145" y="2078705"/>
                  <a:pt x="491613" y="2030174"/>
                  <a:pt x="486480" y="1980244"/>
                </a:cubicBezTo>
                <a:cubicBezTo>
                  <a:pt x="484146" y="1955979"/>
                  <a:pt x="478081" y="1932181"/>
                  <a:pt x="493013" y="1909782"/>
                </a:cubicBezTo>
                <a:cubicBezTo>
                  <a:pt x="498146" y="1901850"/>
                  <a:pt x="492546" y="1894383"/>
                  <a:pt x="488346" y="1887384"/>
                </a:cubicBezTo>
                <a:cubicBezTo>
                  <a:pt x="459882" y="1841654"/>
                  <a:pt x="428150" y="1797790"/>
                  <a:pt x="396886" y="1753926"/>
                </a:cubicBezTo>
                <a:cubicBezTo>
                  <a:pt x="374954" y="1723128"/>
                  <a:pt x="354422" y="1691397"/>
                  <a:pt x="336223" y="1658266"/>
                </a:cubicBezTo>
                <a:cubicBezTo>
                  <a:pt x="324091" y="1636334"/>
                  <a:pt x="310092" y="1616268"/>
                  <a:pt x="294226" y="1596670"/>
                </a:cubicBezTo>
                <a:cubicBezTo>
                  <a:pt x="283960" y="1584071"/>
                  <a:pt x="281626" y="1571005"/>
                  <a:pt x="292359" y="1557006"/>
                </a:cubicBezTo>
                <a:cubicBezTo>
                  <a:pt x="343689" y="1491677"/>
                  <a:pt x="307292" y="1389484"/>
                  <a:pt x="350222" y="1319955"/>
                </a:cubicBezTo>
                <a:cubicBezTo>
                  <a:pt x="362355" y="1300356"/>
                  <a:pt x="374487" y="1280758"/>
                  <a:pt x="386620" y="1260692"/>
                </a:cubicBezTo>
                <a:cubicBezTo>
                  <a:pt x="391287" y="1253226"/>
                  <a:pt x="397352" y="1247160"/>
                  <a:pt x="403886" y="1241560"/>
                </a:cubicBezTo>
                <a:cubicBezTo>
                  <a:pt x="422551" y="1227095"/>
                  <a:pt x="433283" y="1228494"/>
                  <a:pt x="446349" y="1247626"/>
                </a:cubicBezTo>
                <a:cubicBezTo>
                  <a:pt x="464081" y="1273292"/>
                  <a:pt x="480413" y="1300356"/>
                  <a:pt x="498612" y="1325554"/>
                </a:cubicBezTo>
                <a:cubicBezTo>
                  <a:pt x="518211" y="1352619"/>
                  <a:pt x="528011" y="1354953"/>
                  <a:pt x="559275" y="1341886"/>
                </a:cubicBezTo>
                <a:cubicBezTo>
                  <a:pt x="570941" y="1337220"/>
                  <a:pt x="582140" y="1331621"/>
                  <a:pt x="592872" y="1325554"/>
                </a:cubicBezTo>
                <a:cubicBezTo>
                  <a:pt x="602672" y="1319955"/>
                  <a:pt x="609205" y="1322754"/>
                  <a:pt x="614805" y="1331621"/>
                </a:cubicBezTo>
                <a:cubicBezTo>
                  <a:pt x="617138" y="1335354"/>
                  <a:pt x="619471" y="1339087"/>
                  <a:pt x="620871" y="1342820"/>
                </a:cubicBezTo>
                <a:cubicBezTo>
                  <a:pt x="648869" y="1425415"/>
                  <a:pt x="737530" y="1583137"/>
                  <a:pt x="776727" y="1660598"/>
                </a:cubicBezTo>
                <a:cubicBezTo>
                  <a:pt x="833190" y="1772592"/>
                  <a:pt x="892919" y="1883184"/>
                  <a:pt x="947049" y="1996577"/>
                </a:cubicBezTo>
                <a:cubicBezTo>
                  <a:pt x="961048" y="2025975"/>
                  <a:pt x="961048" y="2025975"/>
                  <a:pt x="934450" y="2043240"/>
                </a:cubicBezTo>
                <a:cubicBezTo>
                  <a:pt x="926983" y="2047907"/>
                  <a:pt x="926983" y="2052573"/>
                  <a:pt x="931183" y="2059106"/>
                </a:cubicBezTo>
                <a:cubicBezTo>
                  <a:pt x="947049" y="2084304"/>
                  <a:pt x="965248" y="2107636"/>
                  <a:pt x="985779" y="2129101"/>
                </a:cubicBezTo>
                <a:cubicBezTo>
                  <a:pt x="991379" y="2135167"/>
                  <a:pt x="995113" y="2135634"/>
                  <a:pt x="1000712" y="2128167"/>
                </a:cubicBezTo>
                <a:cubicBezTo>
                  <a:pt x="1023577" y="2099236"/>
                  <a:pt x="1068374" y="2102036"/>
                  <a:pt x="1085640" y="2136100"/>
                </a:cubicBezTo>
                <a:cubicBezTo>
                  <a:pt x="1097305" y="2159432"/>
                  <a:pt x="1112704" y="2165499"/>
                  <a:pt x="1136503" y="2165032"/>
                </a:cubicBezTo>
                <a:cubicBezTo>
                  <a:pt x="1223763" y="2163632"/>
                  <a:pt x="1311491" y="2165499"/>
                  <a:pt x="1398752" y="2163632"/>
                </a:cubicBezTo>
                <a:cubicBezTo>
                  <a:pt x="1475747" y="2162232"/>
                  <a:pt x="1714664" y="2166432"/>
                  <a:pt x="1788859" y="2191163"/>
                </a:cubicBezTo>
                <a:cubicBezTo>
                  <a:pt x="1824323" y="2203296"/>
                  <a:pt x="1858388" y="2196763"/>
                  <a:pt x="1889186" y="2172032"/>
                </a:cubicBezTo>
                <a:cubicBezTo>
                  <a:pt x="1957781" y="2116502"/>
                  <a:pt x="1967580" y="1249026"/>
                  <a:pt x="2030576" y="1187897"/>
                </a:cubicBezTo>
                <a:cubicBezTo>
                  <a:pt x="2136502" y="1084770"/>
                  <a:pt x="2240095" y="1009176"/>
                  <a:pt x="2246161" y="1003109"/>
                </a:cubicBezTo>
                <a:cubicBezTo>
                  <a:pt x="2263427" y="986311"/>
                  <a:pt x="2243361" y="922849"/>
                  <a:pt x="2235428" y="912582"/>
                </a:cubicBezTo>
                <a:cubicBezTo>
                  <a:pt x="2216764" y="889251"/>
                  <a:pt x="2194365" y="880385"/>
                  <a:pt x="2164034" y="886451"/>
                </a:cubicBezTo>
                <a:cubicBezTo>
                  <a:pt x="2129036" y="893450"/>
                  <a:pt x="2094971" y="904650"/>
                  <a:pt x="2059507" y="907916"/>
                </a:cubicBezTo>
                <a:cubicBezTo>
                  <a:pt x="2029176" y="911183"/>
                  <a:pt x="2017510" y="902783"/>
                  <a:pt x="2009577" y="872918"/>
                </a:cubicBezTo>
                <a:cubicBezTo>
                  <a:pt x="2005844" y="859386"/>
                  <a:pt x="2003511" y="831388"/>
                  <a:pt x="2001644" y="817856"/>
                </a:cubicBezTo>
                <a:cubicBezTo>
                  <a:pt x="2000245" y="804789"/>
                  <a:pt x="1993712" y="799190"/>
                  <a:pt x="1981112" y="797323"/>
                </a:cubicBezTo>
                <a:cubicBezTo>
                  <a:pt x="1957781" y="794057"/>
                  <a:pt x="1953115" y="785191"/>
                  <a:pt x="1965714" y="766059"/>
                </a:cubicBezTo>
                <a:cubicBezTo>
                  <a:pt x="1975513" y="751593"/>
                  <a:pt x="1968980" y="746926"/>
                  <a:pt x="1956381" y="741794"/>
                </a:cubicBezTo>
                <a:cubicBezTo>
                  <a:pt x="1929316" y="731528"/>
                  <a:pt x="1926983" y="726861"/>
                  <a:pt x="1933049" y="697930"/>
                </a:cubicBezTo>
                <a:cubicBezTo>
                  <a:pt x="1934916" y="687664"/>
                  <a:pt x="1933049" y="681131"/>
                  <a:pt x="1922783" y="677865"/>
                </a:cubicBezTo>
                <a:cubicBezTo>
                  <a:pt x="1911117" y="673665"/>
                  <a:pt x="1899452" y="669465"/>
                  <a:pt x="1888252" y="664332"/>
                </a:cubicBezTo>
                <a:cubicBezTo>
                  <a:pt x="1863521" y="652666"/>
                  <a:pt x="1857454" y="639134"/>
                  <a:pt x="1867720" y="613469"/>
                </a:cubicBezTo>
                <a:cubicBezTo>
                  <a:pt x="1875187" y="594337"/>
                  <a:pt x="1884519" y="576138"/>
                  <a:pt x="1893852" y="557940"/>
                </a:cubicBezTo>
                <a:cubicBezTo>
                  <a:pt x="1910651" y="525275"/>
                  <a:pt x="1919517" y="490277"/>
                  <a:pt x="1919517" y="453880"/>
                </a:cubicBezTo>
                <a:cubicBezTo>
                  <a:pt x="1919517" y="430081"/>
                  <a:pt x="1920450" y="420282"/>
                  <a:pt x="1918584" y="396483"/>
                </a:cubicBezTo>
                <a:cubicBezTo>
                  <a:pt x="1913917" y="333954"/>
                  <a:pt x="1910184" y="287758"/>
                  <a:pt x="1928850" y="228961"/>
                </a:cubicBezTo>
                <a:cubicBezTo>
                  <a:pt x="1934449" y="212163"/>
                  <a:pt x="1917650" y="209363"/>
                  <a:pt x="1913451" y="192098"/>
                </a:cubicBezTo>
                <a:cubicBezTo>
                  <a:pt x="1908784" y="172032"/>
                  <a:pt x="1929783" y="142634"/>
                  <a:pt x="1947982" y="131435"/>
                </a:cubicBezTo>
                <a:cubicBezTo>
                  <a:pt x="1976446" y="114170"/>
                  <a:pt x="2026376" y="89904"/>
                  <a:pt x="2056241" y="76839"/>
                </a:cubicBezTo>
                <a:cubicBezTo>
                  <a:pt x="2117837" y="50707"/>
                  <a:pt x="2179432" y="25509"/>
                  <a:pt x="2244762" y="9643"/>
                </a:cubicBezTo>
                <a:cubicBezTo>
                  <a:pt x="2266577" y="4277"/>
                  <a:pt x="2287954" y="1185"/>
                  <a:pt x="2308946" y="281"/>
                </a:cubicBezTo>
                <a:close/>
              </a:path>
            </a:pathLst>
          </a:custGeom>
          <a:solidFill>
            <a:schemeClr val="accent4"/>
          </a:soli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33">
            <a:extLst>
              <a:ext uri="{FF2B5EF4-FFF2-40B4-BE49-F238E27FC236}">
                <a16:creationId xmlns:a16="http://schemas.microsoft.com/office/drawing/2014/main" id="{EA8DD210-6246-4363-A373-065F0916D5C6}"/>
              </a:ext>
            </a:extLst>
          </p:cNvPr>
          <p:cNvSpPr/>
          <p:nvPr/>
        </p:nvSpPr>
        <p:spPr>
          <a:xfrm>
            <a:off x="10051985" y="2063130"/>
            <a:ext cx="1521039" cy="748183"/>
          </a:xfrm>
          <a:custGeom>
            <a:avLst/>
            <a:gdLst>
              <a:gd name="connsiteX0" fmla="*/ 1547519 w 3095038"/>
              <a:gd name="connsiteY0" fmla="*/ 0 h 2022026"/>
              <a:gd name="connsiteX1" fmla="*/ 3095038 w 3095038"/>
              <a:gd name="connsiteY1" fmla="*/ 627509 h 2022026"/>
              <a:gd name="connsiteX2" fmla="*/ 2825277 w 3095038"/>
              <a:gd name="connsiteY2" fmla="*/ 736897 h 2022026"/>
              <a:gd name="connsiteX3" fmla="*/ 2825277 w 3095038"/>
              <a:gd name="connsiteY3" fmla="*/ 1583608 h 2022026"/>
              <a:gd name="connsiteX4" fmla="*/ 2829142 w 3095038"/>
              <a:gd name="connsiteY4" fmla="*/ 1585209 h 2022026"/>
              <a:gd name="connsiteX5" fmla="*/ 2841509 w 3095038"/>
              <a:gd name="connsiteY5" fmla="*/ 1615067 h 2022026"/>
              <a:gd name="connsiteX6" fmla="*/ 2829142 w 3095038"/>
              <a:gd name="connsiteY6" fmla="*/ 1644926 h 2022026"/>
              <a:gd name="connsiteX7" fmla="*/ 2826092 w 3095038"/>
              <a:gd name="connsiteY7" fmla="*/ 1646189 h 2022026"/>
              <a:gd name="connsiteX8" fmla="*/ 2876626 w 3095038"/>
              <a:gd name="connsiteY8" fmla="*/ 2022026 h 2022026"/>
              <a:gd name="connsiteX9" fmla="*/ 2721940 w 3095038"/>
              <a:gd name="connsiteY9" fmla="*/ 2022026 h 2022026"/>
              <a:gd name="connsiteX10" fmla="*/ 2772475 w 3095038"/>
              <a:gd name="connsiteY10" fmla="*/ 1646189 h 2022026"/>
              <a:gd name="connsiteX11" fmla="*/ 2769425 w 3095038"/>
              <a:gd name="connsiteY11" fmla="*/ 1644926 h 2022026"/>
              <a:gd name="connsiteX12" fmla="*/ 2757057 w 3095038"/>
              <a:gd name="connsiteY12" fmla="*/ 1615067 h 2022026"/>
              <a:gd name="connsiteX13" fmla="*/ 2769425 w 3095038"/>
              <a:gd name="connsiteY13" fmla="*/ 1585209 h 2022026"/>
              <a:gd name="connsiteX14" fmla="*/ 2773289 w 3095038"/>
              <a:gd name="connsiteY14" fmla="*/ 1583608 h 2022026"/>
              <a:gd name="connsiteX15" fmla="*/ 2773289 w 3095038"/>
              <a:gd name="connsiteY15" fmla="*/ 757978 h 2022026"/>
              <a:gd name="connsiteX16" fmla="*/ 2747752 w 3095038"/>
              <a:gd name="connsiteY16" fmla="*/ 768333 h 2022026"/>
              <a:gd name="connsiteX17" fmla="*/ 2473970 w 3095038"/>
              <a:gd name="connsiteY17" fmla="*/ 981499 h 2022026"/>
              <a:gd name="connsiteX18" fmla="*/ 2473970 w 3095038"/>
              <a:gd name="connsiteY18" fmla="*/ 1333096 h 2022026"/>
              <a:gd name="connsiteX19" fmla="*/ 1442377 w 3095038"/>
              <a:gd name="connsiteY19" fmla="*/ 1553521 h 2022026"/>
              <a:gd name="connsiteX20" fmla="*/ 628675 w 3095038"/>
              <a:gd name="connsiteY20" fmla="*/ 1422110 h 2022026"/>
              <a:gd name="connsiteX21" fmla="*/ 635755 w 3095038"/>
              <a:gd name="connsiteY21" fmla="*/ 1406334 h 2022026"/>
              <a:gd name="connsiteX22" fmla="*/ 621068 w 3095038"/>
              <a:gd name="connsiteY22" fmla="*/ 1402746 h 2022026"/>
              <a:gd name="connsiteX23" fmla="*/ 621068 w 3095038"/>
              <a:gd name="connsiteY23" fmla="*/ 981499 h 2022026"/>
              <a:gd name="connsiteX24" fmla="*/ 0 w 3095038"/>
              <a:gd name="connsiteY24" fmla="*/ 627509 h 20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95038" h="2022026">
                <a:moveTo>
                  <a:pt x="1547519" y="0"/>
                </a:moveTo>
                <a:lnTo>
                  <a:pt x="3095038" y="627509"/>
                </a:lnTo>
                <a:lnTo>
                  <a:pt x="2825277" y="736897"/>
                </a:lnTo>
                <a:lnTo>
                  <a:pt x="2825277" y="1583608"/>
                </a:lnTo>
                <a:lnTo>
                  <a:pt x="2829142" y="1585209"/>
                </a:lnTo>
                <a:cubicBezTo>
                  <a:pt x="2836783" y="1592850"/>
                  <a:pt x="2841509" y="1603406"/>
                  <a:pt x="2841509" y="1615067"/>
                </a:cubicBezTo>
                <a:cubicBezTo>
                  <a:pt x="2841509" y="1626728"/>
                  <a:pt x="2836783" y="1637284"/>
                  <a:pt x="2829142" y="1644926"/>
                </a:cubicBezTo>
                <a:lnTo>
                  <a:pt x="2826092" y="1646189"/>
                </a:lnTo>
                <a:lnTo>
                  <a:pt x="2876626" y="2022026"/>
                </a:lnTo>
                <a:lnTo>
                  <a:pt x="2721940" y="2022026"/>
                </a:lnTo>
                <a:lnTo>
                  <a:pt x="2772475" y="1646189"/>
                </a:lnTo>
                <a:lnTo>
                  <a:pt x="2769425" y="1644926"/>
                </a:lnTo>
                <a:cubicBezTo>
                  <a:pt x="2761784" y="1637284"/>
                  <a:pt x="2757057" y="1626728"/>
                  <a:pt x="2757057" y="1615067"/>
                </a:cubicBezTo>
                <a:cubicBezTo>
                  <a:pt x="2757057" y="1603406"/>
                  <a:pt x="2761784" y="1592850"/>
                  <a:pt x="2769425" y="1585209"/>
                </a:cubicBezTo>
                <a:lnTo>
                  <a:pt x="2773289" y="1583608"/>
                </a:lnTo>
                <a:lnTo>
                  <a:pt x="2773289" y="757978"/>
                </a:lnTo>
                <a:lnTo>
                  <a:pt x="2747752" y="768333"/>
                </a:lnTo>
                <a:lnTo>
                  <a:pt x="2473970" y="981499"/>
                </a:lnTo>
                <a:lnTo>
                  <a:pt x="2473970" y="1333096"/>
                </a:lnTo>
                <a:cubicBezTo>
                  <a:pt x="2176456" y="1474039"/>
                  <a:pt x="1822001" y="1553521"/>
                  <a:pt x="1442377" y="1553521"/>
                </a:cubicBezTo>
                <a:cubicBezTo>
                  <a:pt x="1151810" y="1553521"/>
                  <a:pt x="875988" y="1506956"/>
                  <a:pt x="628675" y="1422110"/>
                </a:cubicBezTo>
                <a:cubicBezTo>
                  <a:pt x="630298" y="1416654"/>
                  <a:pt x="632987" y="1411486"/>
                  <a:pt x="635755" y="1406334"/>
                </a:cubicBezTo>
                <a:cubicBezTo>
                  <a:pt x="631035" y="1404608"/>
                  <a:pt x="626049" y="1403669"/>
                  <a:pt x="621068" y="1402746"/>
                </a:cubicBezTo>
                <a:lnTo>
                  <a:pt x="621068" y="981499"/>
                </a:lnTo>
                <a:lnTo>
                  <a:pt x="0" y="62750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 dirty="0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D13E6180-F3B8-495F-B2D7-BC21487B0C74}"/>
              </a:ext>
            </a:extLst>
          </p:cNvPr>
          <p:cNvGrpSpPr/>
          <p:nvPr/>
        </p:nvGrpSpPr>
        <p:grpSpPr>
          <a:xfrm>
            <a:off x="10051985" y="5056776"/>
            <a:ext cx="1665274" cy="1723029"/>
            <a:chOff x="431983" y="4908978"/>
            <a:chExt cx="1791643" cy="1519698"/>
          </a:xfrm>
        </p:grpSpPr>
        <p:sp>
          <p:nvSpPr>
            <p:cNvPr id="21" name="Rectangle 112">
              <a:extLst>
                <a:ext uri="{FF2B5EF4-FFF2-40B4-BE49-F238E27FC236}">
                  <a16:creationId xmlns:a16="http://schemas.microsoft.com/office/drawing/2014/main" id="{C4B64AB5-E54D-4462-BA47-EBFABEAA549C}"/>
                </a:ext>
              </a:extLst>
            </p:cNvPr>
            <p:cNvSpPr/>
            <p:nvPr/>
          </p:nvSpPr>
          <p:spPr>
            <a:xfrm rot="10800000" flipH="1">
              <a:off x="431983" y="6207029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Rectangle 98">
              <a:extLst>
                <a:ext uri="{FF2B5EF4-FFF2-40B4-BE49-F238E27FC236}">
                  <a16:creationId xmlns:a16="http://schemas.microsoft.com/office/drawing/2014/main" id="{3F102022-1DD6-4159-826A-573C175AA1FF}"/>
                </a:ext>
              </a:extLst>
            </p:cNvPr>
            <p:cNvSpPr/>
            <p:nvPr/>
          </p:nvSpPr>
          <p:spPr>
            <a:xfrm rot="10800000" flipH="1">
              <a:off x="477202" y="5975783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Rectangle 97">
              <a:extLst>
                <a:ext uri="{FF2B5EF4-FFF2-40B4-BE49-F238E27FC236}">
                  <a16:creationId xmlns:a16="http://schemas.microsoft.com/office/drawing/2014/main" id="{8CC710AC-93EF-4472-AA5C-8CC3581832C5}"/>
                </a:ext>
              </a:extLst>
            </p:cNvPr>
            <p:cNvSpPr/>
            <p:nvPr/>
          </p:nvSpPr>
          <p:spPr>
            <a:xfrm rot="10800000" flipH="1">
              <a:off x="608469" y="5777017"/>
              <a:ext cx="1438672" cy="177980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3749325" y="214783"/>
                  </a:moveTo>
                  <a:lnTo>
                    <a:pt x="3749325" y="452458"/>
                  </a:lnTo>
                  <a:lnTo>
                    <a:pt x="3604159" y="452458"/>
                  </a:lnTo>
                  <a:lnTo>
                    <a:pt x="3604159" y="214783"/>
                  </a:lnTo>
                  <a:close/>
                  <a:moveTo>
                    <a:pt x="4010934" y="214783"/>
                  </a:moveTo>
                  <a:lnTo>
                    <a:pt x="4010934" y="452458"/>
                  </a:lnTo>
                  <a:lnTo>
                    <a:pt x="3865768" y="452458"/>
                  </a:lnTo>
                  <a:lnTo>
                    <a:pt x="3865768" y="214783"/>
                  </a:lnTo>
                  <a:close/>
                  <a:moveTo>
                    <a:pt x="4272544" y="214783"/>
                  </a:moveTo>
                  <a:lnTo>
                    <a:pt x="4272544" y="452458"/>
                  </a:lnTo>
                  <a:lnTo>
                    <a:pt x="4127378" y="452458"/>
                  </a:lnTo>
                  <a:lnTo>
                    <a:pt x="4127378" y="214783"/>
                  </a:lnTo>
                  <a:close/>
                  <a:moveTo>
                    <a:pt x="4534153" y="214783"/>
                  </a:moveTo>
                  <a:lnTo>
                    <a:pt x="4534153" y="452458"/>
                  </a:lnTo>
                  <a:lnTo>
                    <a:pt x="4388987" y="452458"/>
                  </a:lnTo>
                  <a:lnTo>
                    <a:pt x="4388987" y="214783"/>
                  </a:lnTo>
                  <a:close/>
                  <a:moveTo>
                    <a:pt x="4795763" y="214783"/>
                  </a:moveTo>
                  <a:lnTo>
                    <a:pt x="4795763" y="452458"/>
                  </a:lnTo>
                  <a:lnTo>
                    <a:pt x="4650597" y="452458"/>
                  </a:lnTo>
                  <a:lnTo>
                    <a:pt x="4650597" y="214783"/>
                  </a:lnTo>
                  <a:close/>
                  <a:moveTo>
                    <a:pt x="5057372" y="214783"/>
                  </a:moveTo>
                  <a:lnTo>
                    <a:pt x="5057372" y="452458"/>
                  </a:lnTo>
                  <a:lnTo>
                    <a:pt x="4912206" y="452458"/>
                  </a:lnTo>
                  <a:lnTo>
                    <a:pt x="4912206" y="214783"/>
                  </a:lnTo>
                  <a:close/>
                  <a:moveTo>
                    <a:pt x="5393520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531BC3A2-A188-4453-A69A-2F6D7F9A3F1B}"/>
                </a:ext>
              </a:extLst>
            </p:cNvPr>
            <p:cNvSpPr/>
            <p:nvPr/>
          </p:nvSpPr>
          <p:spPr>
            <a:xfrm flipH="1" flipV="1">
              <a:off x="501262" y="5570427"/>
              <a:ext cx="1653085" cy="204505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33815" y="0"/>
                  </a:moveTo>
                  <a:lnTo>
                    <a:pt x="834953" y="0"/>
                  </a:lnTo>
                  <a:lnTo>
                    <a:pt x="834953" y="658575"/>
                  </a:lnTo>
                  <a:lnTo>
                    <a:pt x="751548" y="658575"/>
                  </a:lnTo>
                  <a:lnTo>
                    <a:pt x="751548" y="0"/>
                  </a:lnTo>
                  <a:lnTo>
                    <a:pt x="620863" y="0"/>
                  </a:lnTo>
                  <a:lnTo>
                    <a:pt x="620863" y="658575"/>
                  </a:lnTo>
                  <a:lnTo>
                    <a:pt x="537458" y="658575"/>
                  </a:lnTo>
                  <a:lnTo>
                    <a:pt x="537458" y="0"/>
                  </a:lnTo>
                  <a:lnTo>
                    <a:pt x="406774" y="0"/>
                  </a:lnTo>
                  <a:lnTo>
                    <a:pt x="406774" y="658575"/>
                  </a:lnTo>
                  <a:lnTo>
                    <a:pt x="323369" y="658575"/>
                  </a:lnTo>
                  <a:lnTo>
                    <a:pt x="323369" y="0"/>
                  </a:lnTo>
                  <a:lnTo>
                    <a:pt x="192684" y="0"/>
                  </a:lnTo>
                  <a:lnTo>
                    <a:pt x="192684" y="658575"/>
                  </a:lnTo>
                  <a:lnTo>
                    <a:pt x="109279" y="658575"/>
                  </a:lnTo>
                  <a:lnTo>
                    <a:pt x="109279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4933815" y="667240"/>
                  </a:lnTo>
                  <a:close/>
                  <a:moveTo>
                    <a:pt x="5147905" y="0"/>
                  </a:moveTo>
                  <a:lnTo>
                    <a:pt x="5017220" y="0"/>
                  </a:lnTo>
                  <a:lnTo>
                    <a:pt x="5017220" y="667240"/>
                  </a:lnTo>
                  <a:lnTo>
                    <a:pt x="5147905" y="667240"/>
                  </a:lnTo>
                  <a:close/>
                  <a:moveTo>
                    <a:pt x="5393520" y="0"/>
                  </a:moveTo>
                  <a:lnTo>
                    <a:pt x="5231310" y="0"/>
                  </a:lnTo>
                  <a:lnTo>
                    <a:pt x="523131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5" name="Rectangle 39">
              <a:extLst>
                <a:ext uri="{FF2B5EF4-FFF2-40B4-BE49-F238E27FC236}">
                  <a16:creationId xmlns:a16="http://schemas.microsoft.com/office/drawing/2014/main" id="{81FE8AA9-0451-4CA8-BAB1-D2162E65EA92}"/>
                </a:ext>
              </a:extLst>
            </p:cNvPr>
            <p:cNvSpPr/>
            <p:nvPr/>
          </p:nvSpPr>
          <p:spPr>
            <a:xfrm rot="10800000" flipV="1">
              <a:off x="523586" y="5358778"/>
              <a:ext cx="1608437" cy="198982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42528" y="261481"/>
                  </a:moveTo>
                  <a:lnTo>
                    <a:pt x="4942528" y="389369"/>
                  </a:lnTo>
                  <a:lnTo>
                    <a:pt x="5081536" y="389369"/>
                  </a:lnTo>
                  <a:lnTo>
                    <a:pt x="5081536" y="261481"/>
                  </a:lnTo>
                  <a:close/>
                  <a:moveTo>
                    <a:pt x="4692028" y="261481"/>
                  </a:moveTo>
                  <a:lnTo>
                    <a:pt x="4692028" y="389369"/>
                  </a:lnTo>
                  <a:lnTo>
                    <a:pt x="4831036" y="389369"/>
                  </a:lnTo>
                  <a:lnTo>
                    <a:pt x="4831036" y="261481"/>
                  </a:lnTo>
                  <a:close/>
                  <a:moveTo>
                    <a:pt x="4441519" y="261481"/>
                  </a:moveTo>
                  <a:lnTo>
                    <a:pt x="4441519" y="389369"/>
                  </a:lnTo>
                  <a:lnTo>
                    <a:pt x="4580527" y="389369"/>
                  </a:lnTo>
                  <a:lnTo>
                    <a:pt x="4580527" y="261481"/>
                  </a:lnTo>
                  <a:close/>
                  <a:moveTo>
                    <a:pt x="4191008" y="261481"/>
                  </a:moveTo>
                  <a:lnTo>
                    <a:pt x="4191008" y="389369"/>
                  </a:lnTo>
                  <a:lnTo>
                    <a:pt x="4330016" y="389369"/>
                  </a:lnTo>
                  <a:lnTo>
                    <a:pt x="4330016" y="261481"/>
                  </a:lnTo>
                  <a:close/>
                  <a:moveTo>
                    <a:pt x="0" y="0"/>
                  </a:moveTo>
                  <a:lnTo>
                    <a:pt x="570675" y="0"/>
                  </a:lnTo>
                  <a:lnTo>
                    <a:pt x="570675" y="658575"/>
                  </a:lnTo>
                  <a:lnTo>
                    <a:pt x="654080" y="658575"/>
                  </a:lnTo>
                  <a:lnTo>
                    <a:pt x="654080" y="0"/>
                  </a:lnTo>
                  <a:lnTo>
                    <a:pt x="784765" y="0"/>
                  </a:lnTo>
                  <a:lnTo>
                    <a:pt x="784765" y="658575"/>
                  </a:lnTo>
                  <a:lnTo>
                    <a:pt x="868170" y="658575"/>
                  </a:lnTo>
                  <a:lnTo>
                    <a:pt x="868170" y="0"/>
                  </a:lnTo>
                  <a:lnTo>
                    <a:pt x="998854" y="0"/>
                  </a:lnTo>
                  <a:lnTo>
                    <a:pt x="998854" y="658575"/>
                  </a:lnTo>
                  <a:lnTo>
                    <a:pt x="1082259" y="658575"/>
                  </a:lnTo>
                  <a:lnTo>
                    <a:pt x="1082259" y="0"/>
                  </a:lnTo>
                  <a:lnTo>
                    <a:pt x="5393520" y="0"/>
                  </a:lnTo>
                  <a:lnTo>
                    <a:pt x="5393520" y="667240"/>
                  </a:lnTo>
                  <a:lnTo>
                    <a:pt x="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93271B35-206F-4A50-9B91-1F937A43E7E1}"/>
                </a:ext>
              </a:extLst>
            </p:cNvPr>
            <p:cNvSpPr/>
            <p:nvPr/>
          </p:nvSpPr>
          <p:spPr>
            <a:xfrm rot="10800000" flipH="1">
              <a:off x="431983" y="5132611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Rectangle 98">
              <a:extLst>
                <a:ext uri="{FF2B5EF4-FFF2-40B4-BE49-F238E27FC236}">
                  <a16:creationId xmlns:a16="http://schemas.microsoft.com/office/drawing/2014/main" id="{30BEBEC6-4CE7-4793-A0D9-0B50D90E0331}"/>
                </a:ext>
              </a:extLst>
            </p:cNvPr>
            <p:cNvSpPr/>
            <p:nvPr/>
          </p:nvSpPr>
          <p:spPr>
            <a:xfrm rot="10800000" flipH="1">
              <a:off x="477202" y="4908978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8" name="Group 80">
            <a:extLst>
              <a:ext uri="{FF2B5EF4-FFF2-40B4-BE49-F238E27FC236}">
                <a16:creationId xmlns:a16="http://schemas.microsoft.com/office/drawing/2014/main" id="{A865E7EE-FD5B-467C-9440-C2CAE081D93C}"/>
              </a:ext>
            </a:extLst>
          </p:cNvPr>
          <p:cNvGrpSpPr/>
          <p:nvPr/>
        </p:nvGrpSpPr>
        <p:grpSpPr>
          <a:xfrm>
            <a:off x="8658700" y="6290516"/>
            <a:ext cx="1435315" cy="513490"/>
            <a:chOff x="3983887" y="4061275"/>
            <a:chExt cx="2122406" cy="1866023"/>
          </a:xfrm>
        </p:grpSpPr>
        <p:grpSp>
          <p:nvGrpSpPr>
            <p:cNvPr id="29" name="Group 81">
              <a:extLst>
                <a:ext uri="{FF2B5EF4-FFF2-40B4-BE49-F238E27FC236}">
                  <a16:creationId xmlns:a16="http://schemas.microsoft.com/office/drawing/2014/main" id="{87B88CF2-BE1E-49F9-A1D8-FC3FBC0986FF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6094459A-FD21-487F-9088-E3820A2EBC0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3" name="Rectangle 22">
                <a:extLst>
                  <a:ext uri="{FF2B5EF4-FFF2-40B4-BE49-F238E27FC236}">
                    <a16:creationId xmlns:a16="http://schemas.microsoft.com/office/drawing/2014/main" id="{70EBD809-F011-47FB-990B-C75DCE5875B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0" name="Group 82">
              <a:extLst>
                <a:ext uri="{FF2B5EF4-FFF2-40B4-BE49-F238E27FC236}">
                  <a16:creationId xmlns:a16="http://schemas.microsoft.com/office/drawing/2014/main" id="{20185A1B-9B17-47F9-9C12-367808A8948D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691D46AC-C29C-4C28-8FE6-0955A0BF9F30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4B12125-2214-4DB2-8AE9-293745B0854F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1" name="Group 83">
              <a:extLst>
                <a:ext uri="{FF2B5EF4-FFF2-40B4-BE49-F238E27FC236}">
                  <a16:creationId xmlns:a16="http://schemas.microsoft.com/office/drawing/2014/main" id="{D7833C8C-2076-48C9-BC08-57E6337ED7F4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9008554A-CA40-4FD8-B4EB-AA9649864568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9" name="Rectangle 22">
                <a:extLst>
                  <a:ext uri="{FF2B5EF4-FFF2-40B4-BE49-F238E27FC236}">
                    <a16:creationId xmlns:a16="http://schemas.microsoft.com/office/drawing/2014/main" id="{2EC8E1D0-A7F9-443C-8893-F562F000BF59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" name="Group 84">
              <a:extLst>
                <a:ext uri="{FF2B5EF4-FFF2-40B4-BE49-F238E27FC236}">
                  <a16:creationId xmlns:a16="http://schemas.microsoft.com/office/drawing/2014/main" id="{4DE3384C-6FEB-4F07-9F77-91CBAC76EBCD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803BD85B-4B82-493C-AA00-642BE673DA0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7" name="Rectangle 22">
                <a:extLst>
                  <a:ext uri="{FF2B5EF4-FFF2-40B4-BE49-F238E27FC236}">
                    <a16:creationId xmlns:a16="http://schemas.microsoft.com/office/drawing/2014/main" id="{6C0322B6-922D-4BF1-951E-8843F3A5776A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85">
              <a:extLst>
                <a:ext uri="{FF2B5EF4-FFF2-40B4-BE49-F238E27FC236}">
                  <a16:creationId xmlns:a16="http://schemas.microsoft.com/office/drawing/2014/main" id="{E6689D45-0C7F-4508-80F6-43A38C94D2A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0183901C-BE66-4912-9F03-A3A4A0F94384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16D2F241-1EDF-45C4-A6D3-4643C4CEBF2F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C8EE642D-2B82-442C-89D2-3655DEF1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037" y="5286829"/>
            <a:ext cx="3253924" cy="6358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9DFE190-C6DE-42E1-BBDA-27C343C7C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52" y="6052376"/>
            <a:ext cx="3963998" cy="77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Mile Stones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830997"/>
            <a:chOff x="5819650" y="1666120"/>
            <a:chExt cx="5458493" cy="8309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Condurre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uno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studio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sul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dominio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del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progetto</a:t>
                </a:r>
                <a:endParaRPr lang="en-US" altLang="ko-KR" sz="1200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Analizzare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dominio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di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azione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8A8A8A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82616" y="2328570"/>
            <a:ext cx="5458493" cy="886162"/>
            <a:chOff x="5819650" y="1666120"/>
            <a:chExt cx="5458493" cy="8861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Prendere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atto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dei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dati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di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partenza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comprenderne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il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contenuto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semantico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ed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effettuare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una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fase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di data preparation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Studiare</a:t>
                </a:r>
                <a:r>
                  <a:rPr lang="en-US" altLang="ko-KR" sz="2000" b="1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il</a:t>
                </a:r>
                <a:r>
                  <a:rPr lang="en-US" altLang="ko-KR" sz="2000" b="1" dirty="0">
                    <a:solidFill>
                      <a:srgbClr val="FFFF00"/>
                    </a:solidFill>
                    <a:cs typeface="Arial" pitchFamily="34" charset="0"/>
                  </a:rPr>
                  <a:t> Dataset di </a:t>
                </a:r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partenza</a:t>
                </a:r>
                <a:endParaRPr lang="ko-KR" altLang="en-US" sz="2000" b="1" dirty="0">
                  <a:solidFill>
                    <a:srgbClr val="FFFF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FFFF00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rgbClr val="FFFF00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77996" y="3697090"/>
            <a:ext cx="5458493" cy="886162"/>
            <a:chOff x="5819650" y="1666120"/>
            <a:chExt cx="5458493" cy="8861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Scegliere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modello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di ML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adatto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, e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addestrarlo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sui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dati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a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disposizione</a:t>
                </a:r>
                <a:endParaRPr lang="en-US" altLang="ko-KR" sz="1200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Scegliere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un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modello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e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addestrarlo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A8A8A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73376" y="5065609"/>
            <a:ext cx="5458493" cy="701496"/>
            <a:chOff x="5819650" y="1666120"/>
            <a:chExt cx="5458493" cy="70149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Discutere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risultati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ottenuti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Analizzare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i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risultati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A8A8A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148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interni, parete, edificio, pavimento&#10;&#10;Descrizione generata automaticamente">
            <a:extLst>
              <a:ext uri="{FF2B5EF4-FFF2-40B4-BE49-F238E27FC236}">
                <a16:creationId xmlns:a16="http://schemas.microsoft.com/office/drawing/2014/main" id="{3BD642C8-E85E-45B4-B9BA-FF22C1C2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3301">
            <a:off x="765542" y="1323097"/>
            <a:ext cx="10660916" cy="38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Cosa Ci </a:t>
            </a:r>
            <a:r>
              <a:rPr lang="en-US" dirty="0" err="1"/>
              <a:t>Interessa</a:t>
            </a:r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2D38C-8720-4086-9D29-4BE7A80B180A}"/>
              </a:ext>
            </a:extLst>
          </p:cNvPr>
          <p:cNvSpPr/>
          <p:nvPr/>
        </p:nvSpPr>
        <p:spPr>
          <a:xfrm>
            <a:off x="10819427" y="2344330"/>
            <a:ext cx="468000" cy="45136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0AA5ECA0-01A7-4941-AF30-84B65AE38168}"/>
              </a:ext>
            </a:extLst>
          </p:cNvPr>
          <p:cNvSpPr/>
          <p:nvPr/>
        </p:nvSpPr>
        <p:spPr>
          <a:xfrm>
            <a:off x="5181601" y="1984329"/>
            <a:ext cx="6105827" cy="360000"/>
          </a:xfrm>
          <a:custGeom>
            <a:avLst/>
            <a:gdLst/>
            <a:ahLst/>
            <a:cxnLst/>
            <a:rect l="l" t="t" r="r" b="b"/>
            <a:pathLst>
              <a:path w="4813081" h="360000">
                <a:moveTo>
                  <a:pt x="0" y="0"/>
                </a:moveTo>
                <a:lnTo>
                  <a:pt x="4453081" y="0"/>
                </a:lnTo>
                <a:lnTo>
                  <a:pt x="4813081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F97F972-A790-4851-9209-A1510C58E97A}"/>
              </a:ext>
            </a:extLst>
          </p:cNvPr>
          <p:cNvSpPr/>
          <p:nvPr/>
        </p:nvSpPr>
        <p:spPr>
          <a:xfrm rot="16200000">
            <a:off x="4646879" y="1915533"/>
            <a:ext cx="577208" cy="49759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FE4A81-D933-4F53-9CFE-8F5DA4D5EF3F}"/>
              </a:ext>
            </a:extLst>
          </p:cNvPr>
          <p:cNvGrpSpPr/>
          <p:nvPr/>
        </p:nvGrpSpPr>
        <p:grpSpPr>
          <a:xfrm>
            <a:off x="595447" y="1826307"/>
            <a:ext cx="3794673" cy="678692"/>
            <a:chOff x="803640" y="3362835"/>
            <a:chExt cx="2059657" cy="6786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815D66-918F-4327-8E06-3E973D92485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Codice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univoco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rappresenta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scuola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quale lo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conseguito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diploma.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DA4C98-2468-4173-BB18-0931DB749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accent5"/>
                  </a:solidFill>
                  <a:cs typeface="Arial" pitchFamily="34" charset="0"/>
                </a:rPr>
                <a:t>Codice_Meccanografico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AA4AF6-24F7-4975-8AA3-75791AA353AE}"/>
              </a:ext>
            </a:extLst>
          </p:cNvPr>
          <p:cNvSpPr/>
          <p:nvPr/>
        </p:nvSpPr>
        <p:spPr>
          <a:xfrm>
            <a:off x="10195821" y="3212656"/>
            <a:ext cx="468000" cy="36453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50B10-644A-4C5D-B649-908FC1F7EF29}"/>
              </a:ext>
            </a:extLst>
          </p:cNvPr>
          <p:cNvSpPr/>
          <p:nvPr/>
        </p:nvSpPr>
        <p:spPr>
          <a:xfrm>
            <a:off x="9572216" y="4080983"/>
            <a:ext cx="468000" cy="277701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27351-BBD8-4AE2-9ECB-D01A774D181C}"/>
              </a:ext>
            </a:extLst>
          </p:cNvPr>
          <p:cNvSpPr/>
          <p:nvPr/>
        </p:nvSpPr>
        <p:spPr>
          <a:xfrm>
            <a:off x="8948611" y="4940888"/>
            <a:ext cx="468000" cy="19171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D68FC-A463-41FE-BAFE-F5C98E86EB17}"/>
              </a:ext>
            </a:extLst>
          </p:cNvPr>
          <p:cNvGrpSpPr/>
          <p:nvPr/>
        </p:nvGrpSpPr>
        <p:grpSpPr>
          <a:xfrm>
            <a:off x="1275596" y="2701035"/>
            <a:ext cx="3794673" cy="678692"/>
            <a:chOff x="803640" y="3362835"/>
            <a:chExt cx="2059657" cy="6786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A7EFF8-F077-425F-B9DE-FE1A914832E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Rappresentano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attuale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carriera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motive per cui ci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trova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A9131B-DC5E-4F02-9CC0-522DE8471B0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accent4"/>
                  </a:solidFill>
                  <a:cs typeface="Arial" pitchFamily="34" charset="0"/>
                </a:rPr>
                <a:t>Stato_Studente</a:t>
              </a:r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 e </a:t>
              </a:r>
              <a:r>
                <a:rPr lang="en-US" altLang="ko-KR" sz="1200" b="1" dirty="0" err="1">
                  <a:solidFill>
                    <a:schemeClr val="accent4"/>
                  </a:solidFill>
                  <a:cs typeface="Arial" pitchFamily="34" charset="0"/>
                </a:rPr>
                <a:t>Motivo_Stato_Studente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16EE7C-C167-47BC-8DC5-EA426863A495}"/>
              </a:ext>
            </a:extLst>
          </p:cNvPr>
          <p:cNvGrpSpPr/>
          <p:nvPr/>
        </p:nvGrpSpPr>
        <p:grpSpPr>
          <a:xfrm>
            <a:off x="1955745" y="3575763"/>
            <a:ext cx="3794673" cy="678692"/>
            <a:chOff x="803640" y="3362835"/>
            <a:chExt cx="2059657" cy="6786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96E0C-E19A-40A4-A015-214C914F2F2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Indica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numero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Anni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Accademici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cui lo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è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Fuori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Corso. Se 0 lo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è In Corso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959A-5C30-4413-A77C-D15F5264696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FC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94B116-A31F-4EAC-A158-AD1549FF568D}"/>
              </a:ext>
            </a:extLst>
          </p:cNvPr>
          <p:cNvGrpSpPr/>
          <p:nvPr/>
        </p:nvGrpSpPr>
        <p:grpSpPr>
          <a:xfrm>
            <a:off x="2635894" y="4450491"/>
            <a:ext cx="3794673" cy="863358"/>
            <a:chOff x="803640" y="3362835"/>
            <a:chExt cx="2059657" cy="8633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255F2-D3CA-4317-B311-106331B787E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Indicano il tipo del Diploma conseguito dallo studente e il voto riportato. Sono attributi fondamentali per i nostri obiettivi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18F683-D43B-4B09-9F4D-E6EAF1B8F80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accent2"/>
                  </a:solidFill>
                  <a:cs typeface="Arial" pitchFamily="34" charset="0"/>
                </a:rPr>
                <a:t>Voto_Diploma</a:t>
              </a:r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 e </a:t>
              </a:r>
              <a:r>
                <a:rPr lang="en-US" altLang="ko-KR" sz="1200" b="1" dirty="0" err="1">
                  <a:solidFill>
                    <a:schemeClr val="accent2"/>
                  </a:solidFill>
                  <a:cs typeface="Arial" pitchFamily="34" charset="0"/>
                </a:rPr>
                <a:t>Tipo_Diploma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9BD641-C823-44EF-ACA9-47D81B736129}"/>
              </a:ext>
            </a:extLst>
          </p:cNvPr>
          <p:cNvGrpSpPr/>
          <p:nvPr/>
        </p:nvGrpSpPr>
        <p:grpSpPr>
          <a:xfrm>
            <a:off x="3316043" y="5325218"/>
            <a:ext cx="3794673" cy="678692"/>
            <a:chOff x="803640" y="3362835"/>
            <a:chExt cx="2059657" cy="678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213074-254D-4A42-84E2-0F0106A20A5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Rappresentano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numero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esami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(in termini di CFU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completati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L’attributo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“1” è un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nostro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attributo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target.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15578D-98F1-4A30-9837-5435BC48AAF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1, 2 e 3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55">
            <a:extLst>
              <a:ext uri="{FF2B5EF4-FFF2-40B4-BE49-F238E27FC236}">
                <a16:creationId xmlns:a16="http://schemas.microsoft.com/office/drawing/2014/main" id="{213CD82F-E6F5-4773-9580-FB5B59656E65}"/>
              </a:ext>
            </a:extLst>
          </p:cNvPr>
          <p:cNvSpPr/>
          <p:nvPr/>
        </p:nvSpPr>
        <p:spPr>
          <a:xfrm>
            <a:off x="5869218" y="2852656"/>
            <a:ext cx="4794604" cy="360000"/>
          </a:xfrm>
          <a:custGeom>
            <a:avLst/>
            <a:gdLst/>
            <a:ahLst/>
            <a:cxnLst/>
            <a:rect l="l" t="t" r="r" b="b"/>
            <a:pathLst>
              <a:path w="3800189" h="360000">
                <a:moveTo>
                  <a:pt x="0" y="0"/>
                </a:moveTo>
                <a:lnTo>
                  <a:pt x="3440189" y="0"/>
                </a:lnTo>
                <a:lnTo>
                  <a:pt x="3800189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0C78B82-4174-486E-8290-5E8F2966C0CA}"/>
              </a:ext>
            </a:extLst>
          </p:cNvPr>
          <p:cNvSpPr/>
          <p:nvPr/>
        </p:nvSpPr>
        <p:spPr>
          <a:xfrm rot="16200000">
            <a:off x="5331817" y="2790592"/>
            <a:ext cx="577208" cy="49759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198389F7-7B4E-4405-83AD-B0E7B916F2CB}"/>
              </a:ext>
            </a:extLst>
          </p:cNvPr>
          <p:cNvSpPr/>
          <p:nvPr/>
        </p:nvSpPr>
        <p:spPr>
          <a:xfrm>
            <a:off x="6554156" y="3720983"/>
            <a:ext cx="3486061" cy="360000"/>
          </a:xfrm>
          <a:custGeom>
            <a:avLst/>
            <a:gdLst/>
            <a:ahLst/>
            <a:cxnLst/>
            <a:rect l="l" t="t" r="r" b="b"/>
            <a:pathLst>
              <a:path w="2655012" h="360000">
                <a:moveTo>
                  <a:pt x="0" y="0"/>
                </a:moveTo>
                <a:lnTo>
                  <a:pt x="2295012" y="0"/>
                </a:lnTo>
                <a:lnTo>
                  <a:pt x="265501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4FBCD09-8265-46F8-B359-5C32B823B08A}"/>
              </a:ext>
            </a:extLst>
          </p:cNvPr>
          <p:cNvSpPr/>
          <p:nvPr/>
        </p:nvSpPr>
        <p:spPr>
          <a:xfrm rot="16200000">
            <a:off x="6016755" y="3665651"/>
            <a:ext cx="577208" cy="4975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59">
            <a:extLst>
              <a:ext uri="{FF2B5EF4-FFF2-40B4-BE49-F238E27FC236}">
                <a16:creationId xmlns:a16="http://schemas.microsoft.com/office/drawing/2014/main" id="{A1E4ED8E-D9D0-4452-9338-831E86B918EF}"/>
              </a:ext>
            </a:extLst>
          </p:cNvPr>
          <p:cNvSpPr/>
          <p:nvPr/>
        </p:nvSpPr>
        <p:spPr>
          <a:xfrm>
            <a:off x="7239094" y="4589310"/>
            <a:ext cx="2177518" cy="360000"/>
          </a:xfrm>
          <a:custGeom>
            <a:avLst/>
            <a:gdLst/>
            <a:ahLst/>
            <a:cxnLst/>
            <a:rect l="l" t="t" r="r" b="b"/>
            <a:pathLst>
              <a:path w="1611982" h="360000">
                <a:moveTo>
                  <a:pt x="0" y="0"/>
                </a:moveTo>
                <a:lnTo>
                  <a:pt x="1251982" y="0"/>
                </a:lnTo>
                <a:lnTo>
                  <a:pt x="161198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F33BB51-E518-402D-9E95-37968B9C9E11}"/>
              </a:ext>
            </a:extLst>
          </p:cNvPr>
          <p:cNvSpPr/>
          <p:nvPr/>
        </p:nvSpPr>
        <p:spPr>
          <a:xfrm rot="16200000">
            <a:off x="6701693" y="4540710"/>
            <a:ext cx="577208" cy="49759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ectangle 61">
            <a:extLst>
              <a:ext uri="{FF2B5EF4-FFF2-40B4-BE49-F238E27FC236}">
                <a16:creationId xmlns:a16="http://schemas.microsoft.com/office/drawing/2014/main" id="{7724C10C-5DC4-4169-8D23-84D0FA412432}"/>
              </a:ext>
            </a:extLst>
          </p:cNvPr>
          <p:cNvSpPr/>
          <p:nvPr/>
        </p:nvSpPr>
        <p:spPr>
          <a:xfrm>
            <a:off x="7889926" y="5457637"/>
            <a:ext cx="903081" cy="423011"/>
          </a:xfrm>
          <a:custGeom>
            <a:avLst/>
            <a:gdLst/>
            <a:ahLst/>
            <a:cxnLst/>
            <a:rect l="l" t="t" r="r" b="b"/>
            <a:pathLst>
              <a:path w="640960" h="360000">
                <a:moveTo>
                  <a:pt x="0" y="0"/>
                </a:moveTo>
                <a:lnTo>
                  <a:pt x="280960" y="0"/>
                </a:lnTo>
                <a:lnTo>
                  <a:pt x="640960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FF04449-372D-4A3D-B363-C49DFCEE79A1}"/>
              </a:ext>
            </a:extLst>
          </p:cNvPr>
          <p:cNvSpPr/>
          <p:nvPr/>
        </p:nvSpPr>
        <p:spPr>
          <a:xfrm rot="16200000">
            <a:off x="7386632" y="5415769"/>
            <a:ext cx="577208" cy="49759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F08F6-0F78-447F-955E-4E7D55929EF1}"/>
              </a:ext>
            </a:extLst>
          </p:cNvPr>
          <p:cNvSpPr/>
          <p:nvPr/>
        </p:nvSpPr>
        <p:spPr>
          <a:xfrm>
            <a:off x="8325006" y="5875761"/>
            <a:ext cx="468000" cy="9871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277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10" grpId="0" animBg="1"/>
      <p:bldP spid="1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Cosa NON ci </a:t>
            </a:r>
            <a:r>
              <a:rPr lang="en-US" dirty="0" err="1"/>
              <a:t>piace</a:t>
            </a:r>
            <a:r>
              <a:rPr lang="en-US" dirty="0"/>
              <a:t>….</a:t>
            </a:r>
          </a:p>
        </p:txBody>
      </p:sp>
      <p:sp>
        <p:nvSpPr>
          <p:cNvPr id="3" name="Rounded Rectangle 41">
            <a:extLst>
              <a:ext uri="{FF2B5EF4-FFF2-40B4-BE49-F238E27FC236}">
                <a16:creationId xmlns:a16="http://schemas.microsoft.com/office/drawing/2014/main" id="{4684D842-C164-4FA7-9225-218DEEDB15E0}"/>
              </a:ext>
            </a:extLst>
          </p:cNvPr>
          <p:cNvSpPr/>
          <p:nvPr/>
        </p:nvSpPr>
        <p:spPr>
          <a:xfrm>
            <a:off x="6868457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84AD1BEF-4ABD-455F-8626-57155C7532E2}"/>
              </a:ext>
            </a:extLst>
          </p:cNvPr>
          <p:cNvSpPr/>
          <p:nvPr/>
        </p:nvSpPr>
        <p:spPr>
          <a:xfrm>
            <a:off x="1457136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1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ounded Rectangle 21">
            <a:extLst>
              <a:ext uri="{FF2B5EF4-FFF2-40B4-BE49-F238E27FC236}">
                <a16:creationId xmlns:a16="http://schemas.microsoft.com/office/drawing/2014/main" id="{D4DD5AFF-9E51-4041-8961-96A710A40DD0}"/>
              </a:ext>
            </a:extLst>
          </p:cNvPr>
          <p:cNvSpPr/>
          <p:nvPr/>
        </p:nvSpPr>
        <p:spPr>
          <a:xfrm>
            <a:off x="3260910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ed Rectangle 31">
            <a:extLst>
              <a:ext uri="{FF2B5EF4-FFF2-40B4-BE49-F238E27FC236}">
                <a16:creationId xmlns:a16="http://schemas.microsoft.com/office/drawing/2014/main" id="{3DB0A9A0-45A5-476D-A912-9D8E2049570D}"/>
              </a:ext>
            </a:extLst>
          </p:cNvPr>
          <p:cNvSpPr/>
          <p:nvPr/>
        </p:nvSpPr>
        <p:spPr>
          <a:xfrm>
            <a:off x="5064684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3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7" name="Chart 8">
            <a:extLst>
              <a:ext uri="{FF2B5EF4-FFF2-40B4-BE49-F238E27FC236}">
                <a16:creationId xmlns:a16="http://schemas.microsoft.com/office/drawing/2014/main" id="{7628CA2F-CDA0-4CB6-BA44-601744757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258189"/>
              </p:ext>
            </p:extLst>
          </p:nvPr>
        </p:nvGraphicFramePr>
        <p:xfrm>
          <a:off x="679976" y="1903569"/>
          <a:ext cx="7499838" cy="2703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BCDA40A-5612-480E-BA93-FCDABCCC7009}"/>
              </a:ext>
            </a:extLst>
          </p:cNvPr>
          <p:cNvGrpSpPr/>
          <p:nvPr/>
        </p:nvGrpSpPr>
        <p:grpSpPr>
          <a:xfrm>
            <a:off x="6431744" y="4258817"/>
            <a:ext cx="1377485" cy="1377485"/>
            <a:chOff x="683568" y="2000250"/>
            <a:chExt cx="1858067" cy="18580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4D1FDF3-2052-4F87-930A-8B629BED73E8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21DD4C-93F4-452F-BD9C-6E7FC7C09916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6B9C951-4FF2-40F8-8B26-BECD29E94F23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Pie 37">
              <a:extLst>
                <a:ext uri="{FF2B5EF4-FFF2-40B4-BE49-F238E27FC236}">
                  <a16:creationId xmlns:a16="http://schemas.microsoft.com/office/drawing/2014/main" id="{BB49B6A6-122E-4BA0-B8FE-4B0608D82889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19058730"/>
                <a:gd name="adj2" fmla="val 16200000"/>
              </a:avLst>
            </a:prstGeom>
            <a:solidFill>
              <a:schemeClr val="accent4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33F75B-46C4-4CBA-94E8-5FD52CB7DA22}"/>
              </a:ext>
            </a:extLst>
          </p:cNvPr>
          <p:cNvGrpSpPr/>
          <p:nvPr/>
        </p:nvGrpSpPr>
        <p:grpSpPr>
          <a:xfrm>
            <a:off x="1020423" y="4258817"/>
            <a:ext cx="1377485" cy="1377485"/>
            <a:chOff x="683568" y="2000250"/>
            <a:chExt cx="1858067" cy="18580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9DC21D-7171-428C-A4BF-B3825E134748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F331762-C02D-407C-AAB4-A994BDC10B3C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322D2B1-2CEE-41A5-A9BD-0F0B0348F514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Pie 8">
              <a:extLst>
                <a:ext uri="{FF2B5EF4-FFF2-40B4-BE49-F238E27FC236}">
                  <a16:creationId xmlns:a16="http://schemas.microsoft.com/office/drawing/2014/main" id="{C5E50A53-DB79-46B4-99DD-C6BAD6354788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/>
            </a:prstGeom>
            <a:solidFill>
              <a:schemeClr val="accent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394F01-8159-4F43-A969-F76577F3BA27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72%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362EE0-5391-4A78-9EA3-FC870E8688B1}"/>
              </a:ext>
            </a:extLst>
          </p:cNvPr>
          <p:cNvGrpSpPr/>
          <p:nvPr/>
        </p:nvGrpSpPr>
        <p:grpSpPr>
          <a:xfrm>
            <a:off x="2824197" y="4258817"/>
            <a:ext cx="1377485" cy="1377485"/>
            <a:chOff x="683568" y="2000250"/>
            <a:chExt cx="1858067" cy="185806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75609D-D0F4-44CA-9968-C53AE4741FB2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753AFAC-146C-428D-B2B7-853DC4D59CAC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0798194-AFDF-4A1C-92A7-F1B8D650B812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Pie 17">
              <a:extLst>
                <a:ext uri="{FF2B5EF4-FFF2-40B4-BE49-F238E27FC236}">
                  <a16:creationId xmlns:a16="http://schemas.microsoft.com/office/drawing/2014/main" id="{8736A24C-CCAA-4A26-B905-DE3D48CB4114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8660819"/>
                <a:gd name="adj2" fmla="val 16200000"/>
              </a:avLst>
            </a:prstGeom>
            <a:solidFill>
              <a:schemeClr val="accent2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151E3C-F9C2-43AE-A82C-B7603B23D551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36%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8B2931-7C66-4AAF-93F7-12B9FC924545}"/>
              </a:ext>
            </a:extLst>
          </p:cNvPr>
          <p:cNvGrpSpPr/>
          <p:nvPr/>
        </p:nvGrpSpPr>
        <p:grpSpPr>
          <a:xfrm>
            <a:off x="4627971" y="4258817"/>
            <a:ext cx="1377485" cy="1377485"/>
            <a:chOff x="683568" y="2000250"/>
            <a:chExt cx="1858067" cy="185806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06E3B4-17CA-4CDF-9EBB-6D4B4089C343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75F8278-59DD-4396-B7B9-3FEFBCFFFF05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D64A867-B6CD-4E9C-B4B7-55E2696FD5DB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1" name="Pie 27">
              <a:extLst>
                <a:ext uri="{FF2B5EF4-FFF2-40B4-BE49-F238E27FC236}">
                  <a16:creationId xmlns:a16="http://schemas.microsoft.com/office/drawing/2014/main" id="{5D023632-2EC3-4768-8E51-5353AF00412C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5375902"/>
                <a:gd name="adj2" fmla="val 16200000"/>
              </a:avLst>
            </a:prstGeom>
            <a:solidFill>
              <a:schemeClr val="accent3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C40F9F-DB90-4AA4-BB6B-1EF96E124643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63%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C55CE3-78F4-4B74-8F6B-ECE2EAB6C479}"/>
              </a:ext>
            </a:extLst>
          </p:cNvPr>
          <p:cNvGrpSpPr/>
          <p:nvPr/>
        </p:nvGrpSpPr>
        <p:grpSpPr>
          <a:xfrm>
            <a:off x="8308902" y="2290962"/>
            <a:ext cx="3587824" cy="2908545"/>
            <a:chOff x="7020272" y="1691192"/>
            <a:chExt cx="1296144" cy="9078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CACA759-18C8-48C1-B5FB-43E77918121F}"/>
                </a:ext>
              </a:extLst>
            </p:cNvPr>
            <p:cNvGrpSpPr/>
            <p:nvPr/>
          </p:nvGrpSpPr>
          <p:grpSpPr>
            <a:xfrm>
              <a:off x="7020272" y="1691192"/>
              <a:ext cx="1296144" cy="840265"/>
              <a:chOff x="7020272" y="1691192"/>
              <a:chExt cx="1296144" cy="84026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1FF04C3-8DD3-44B2-AB74-9513B3F44DFC}"/>
                  </a:ext>
                </a:extLst>
              </p:cNvPr>
              <p:cNvSpPr/>
              <p:nvPr/>
            </p:nvSpPr>
            <p:spPr>
              <a:xfrm>
                <a:off x="7020272" y="1691192"/>
                <a:ext cx="288032" cy="1440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69373E-5175-4ADB-90D6-7EEBBCE5A1E0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Studenti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Provenienti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dallo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Scientifico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8720E6-0B4E-4FC8-AAB9-E999D4485054}"/>
                </a:ext>
              </a:extLst>
            </p:cNvPr>
            <p:cNvGrpSpPr/>
            <p:nvPr/>
          </p:nvGrpSpPr>
          <p:grpSpPr>
            <a:xfrm>
              <a:off x="7020272" y="2000221"/>
              <a:ext cx="1296144" cy="147235"/>
              <a:chOff x="7020272" y="1772816"/>
              <a:chExt cx="1296144" cy="14723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D60D1B5-4200-4BF3-B844-599FFC42CD6B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1EE74B-418A-4CD2-9420-83B676EF271E}"/>
                  </a:ext>
                </a:extLst>
              </p:cNvPr>
              <p:cNvSpPr txBox="1"/>
              <p:nvPr/>
            </p:nvSpPr>
            <p:spPr>
              <a:xfrm>
                <a:off x="7304112" y="1775950"/>
                <a:ext cx="1012304" cy="14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Studenti con voti Diplomati con voto compreso tra 95 e 100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FC9E77-5875-46E6-A0A7-BA513F6DD391}"/>
                </a:ext>
              </a:extLst>
            </p:cNvPr>
            <p:cNvGrpSpPr/>
            <p:nvPr/>
          </p:nvGrpSpPr>
          <p:grpSpPr>
            <a:xfrm>
              <a:off x="7020272" y="2227626"/>
              <a:ext cx="1296144" cy="144016"/>
              <a:chOff x="7020272" y="1772816"/>
              <a:chExt cx="1296144" cy="14401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AF08825-8F3B-47A3-B5CC-27E2D60F206A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4578A-D0E8-4748-A9E8-B954A978A64E}"/>
                  </a:ext>
                </a:extLst>
              </p:cNvPr>
              <p:cNvSpPr txBox="1"/>
              <p:nvPr/>
            </p:nvSpPr>
            <p:spPr>
              <a:xfrm>
                <a:off x="7304112" y="1778758"/>
                <a:ext cx="1012304" cy="8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Studenti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che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si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sono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Laureati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 in Corso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876E06C-B4B0-4715-8E9A-ACE925FCC285}"/>
                </a:ext>
              </a:extLst>
            </p:cNvPr>
            <p:cNvGrpSpPr/>
            <p:nvPr/>
          </p:nvGrpSpPr>
          <p:grpSpPr>
            <a:xfrm>
              <a:off x="7020272" y="2455031"/>
              <a:ext cx="1296144" cy="144016"/>
              <a:chOff x="7020272" y="1772816"/>
              <a:chExt cx="1296144" cy="14401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0D6B332-7B58-4CCC-868E-A3F10BC61B03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578484-F755-4D21-BBF3-3A13F9842569}"/>
                  </a:ext>
                </a:extLst>
              </p:cNvPr>
              <p:cNvSpPr txBox="1"/>
              <p:nvPr/>
            </p:nvSpPr>
            <p:spPr>
              <a:xfrm>
                <a:off x="7304112" y="1794960"/>
                <a:ext cx="1012304" cy="86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Pochi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dati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 a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disposizione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59" name="Smiley Face 12">
            <a:extLst>
              <a:ext uri="{FF2B5EF4-FFF2-40B4-BE49-F238E27FC236}">
                <a16:creationId xmlns:a16="http://schemas.microsoft.com/office/drawing/2014/main" id="{0ECC0396-A7B6-461D-A11D-5A36AA32216F}"/>
              </a:ext>
            </a:extLst>
          </p:cNvPr>
          <p:cNvSpPr/>
          <p:nvPr/>
        </p:nvSpPr>
        <p:spPr>
          <a:xfrm>
            <a:off x="6843828" y="4667592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8A8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467200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Preparation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6446BC-F668-4EC4-8F0E-7D013504FA1F}"/>
              </a:ext>
            </a:extLst>
          </p:cNvPr>
          <p:cNvGrpSpPr/>
          <p:nvPr/>
        </p:nvGrpSpPr>
        <p:grpSpPr>
          <a:xfrm>
            <a:off x="6376582" y="1392161"/>
            <a:ext cx="3850494" cy="923330"/>
            <a:chOff x="2551706" y="4283314"/>
            <a:chExt cx="1403938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BF6913-A014-4CF9-A4D5-611A52E249BC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 fine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utilizzare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alcune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tencniche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ML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abbiamo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dovuto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mappare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attribute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alfabetici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campi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numerici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584DE0-8376-46F4-A1D0-EC6A51AC75BD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Mappiamo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Valori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gli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attribute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Alfabetici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3E8670-086A-4F93-9342-C9014242B8FE}"/>
              </a:ext>
            </a:extLst>
          </p:cNvPr>
          <p:cNvGrpSpPr/>
          <p:nvPr/>
        </p:nvGrpSpPr>
        <p:grpSpPr>
          <a:xfrm>
            <a:off x="7701762" y="2558990"/>
            <a:ext cx="3420000" cy="923330"/>
            <a:chOff x="2551706" y="4283314"/>
            <a:chExt cx="1403938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1C58A6-D621-439B-B9AC-CC35E3062BAF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 dataset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presentava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alcuni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valori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nulli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Non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abbiamo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potuto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utilizzarli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nessun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modo, data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l’impossibilità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pulirli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D5BE04-D02B-4849-9369-89D1C7704953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Eliminiamo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valori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nulli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B57BA0-6B3C-45A2-9A25-0DE8F657D17E}"/>
              </a:ext>
            </a:extLst>
          </p:cNvPr>
          <p:cNvGrpSpPr/>
          <p:nvPr/>
        </p:nvGrpSpPr>
        <p:grpSpPr>
          <a:xfrm>
            <a:off x="7701762" y="4212272"/>
            <a:ext cx="3420000" cy="1107996"/>
            <a:chOff x="2551706" y="4283314"/>
            <a:chExt cx="1403938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16B42B-CDA2-4407-A06F-64E999AF96A7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Avevamo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necessità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avere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istanze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singolo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diploma,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conseguenza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abbiamo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eliminato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tutte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le variant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stesso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diploma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sostituendole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diploma “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madre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12B46-40BD-4C6C-8117-3ABC939B02B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Rimodulazione dei tipi di diploma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E433BB-E8D4-4C8B-9DF8-A6E4FCAD723D}"/>
              </a:ext>
            </a:extLst>
          </p:cNvPr>
          <p:cNvGrpSpPr/>
          <p:nvPr/>
        </p:nvGrpSpPr>
        <p:grpSpPr>
          <a:xfrm>
            <a:off x="852854" y="2558990"/>
            <a:ext cx="3420000" cy="923330"/>
            <a:chOff x="2551706" y="4283314"/>
            <a:chExt cx="1403938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D229A8-5ABF-4926-9F38-0F6C7C32AB30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alcuni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abbiamo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dovuto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suddividere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numero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CFU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precisione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11D454-061B-4EC8-BC91-1CAA4BF8EFBC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Divisioni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D6CA5B-FE88-4637-83AA-CA2E341437FB}"/>
              </a:ext>
            </a:extLst>
          </p:cNvPr>
          <p:cNvGrpSpPr/>
          <p:nvPr/>
        </p:nvGrpSpPr>
        <p:grpSpPr>
          <a:xfrm>
            <a:off x="985010" y="3920336"/>
            <a:ext cx="3420000" cy="1107996"/>
            <a:chOff x="2551706" y="4283314"/>
            <a:chExt cx="1403938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E3232F-917C-4D9B-AC72-C6134A4493A8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 dataset era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caratterizzato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diversi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valori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outlier. Come ad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esempio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primo anno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hanno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sostenuto 160 CFU.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eliminati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1B92CD-91E1-481A-A0B1-63ED7925694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Valori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Outlier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419BF0-072E-4F2D-BF9F-CA27CDA2AC6F}"/>
              </a:ext>
            </a:extLst>
          </p:cNvPr>
          <p:cNvGrpSpPr/>
          <p:nvPr/>
        </p:nvGrpSpPr>
        <p:grpSpPr>
          <a:xfrm>
            <a:off x="2207783" y="5389202"/>
            <a:ext cx="3420000" cy="1107996"/>
            <a:chOff x="2551706" y="4283314"/>
            <a:chExt cx="1403938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1C030A-F833-4CDF-91B7-AF4D509CFD59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Molti studenti erano segnati ‘’In corso’’ quando in realtà non lo erano, ad es. Rinuncia agli studi. Abbiamo pulito questo dato, aumentando il numero di studenti Fuori Corso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7F7728-6B04-494B-9DAF-ABE1D31F3732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corso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chi?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44BB94CA-4ADF-4498-B61E-2F01C1A17F53}"/>
              </a:ext>
            </a:extLst>
          </p:cNvPr>
          <p:cNvSpPr/>
          <p:nvPr/>
        </p:nvSpPr>
        <p:spPr>
          <a:xfrm>
            <a:off x="4607268" y="2336645"/>
            <a:ext cx="2977467" cy="2977467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DEB946-9F45-48A0-9DD3-6148E7AD8DF0}"/>
              </a:ext>
            </a:extLst>
          </p:cNvPr>
          <p:cNvSpPr/>
          <p:nvPr/>
        </p:nvSpPr>
        <p:spPr>
          <a:xfrm>
            <a:off x="5930824" y="2184397"/>
            <a:ext cx="304495" cy="304495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C0F6A6-CBFB-4886-9B8A-526B0BC9FA72}"/>
              </a:ext>
            </a:extLst>
          </p:cNvPr>
          <p:cNvSpPr/>
          <p:nvPr/>
        </p:nvSpPr>
        <p:spPr>
          <a:xfrm>
            <a:off x="5949931" y="5190437"/>
            <a:ext cx="304495" cy="304495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814017-4F14-4BDB-9D1A-F43EA0E4C866}"/>
              </a:ext>
            </a:extLst>
          </p:cNvPr>
          <p:cNvSpPr/>
          <p:nvPr/>
        </p:nvSpPr>
        <p:spPr>
          <a:xfrm>
            <a:off x="7175922" y="4521691"/>
            <a:ext cx="304495" cy="304495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7F67F9-F59C-47A7-BC3D-FB401D342433}"/>
              </a:ext>
            </a:extLst>
          </p:cNvPr>
          <p:cNvSpPr/>
          <p:nvPr/>
        </p:nvSpPr>
        <p:spPr>
          <a:xfrm>
            <a:off x="7175922" y="2873400"/>
            <a:ext cx="304495" cy="304495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E25667-ACBC-494E-B39F-31F2B3ACE03C}"/>
              </a:ext>
            </a:extLst>
          </p:cNvPr>
          <p:cNvSpPr/>
          <p:nvPr/>
        </p:nvSpPr>
        <p:spPr>
          <a:xfrm>
            <a:off x="4679643" y="4521691"/>
            <a:ext cx="304495" cy="304495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7F484-476B-43DB-B15B-A4335BCF6FD4}"/>
              </a:ext>
            </a:extLst>
          </p:cNvPr>
          <p:cNvSpPr/>
          <p:nvPr/>
        </p:nvSpPr>
        <p:spPr>
          <a:xfrm>
            <a:off x="4679643" y="2873400"/>
            <a:ext cx="304495" cy="304495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pSp>
        <p:nvGrpSpPr>
          <p:cNvPr id="33" name="그룹 62">
            <a:extLst>
              <a:ext uri="{FF2B5EF4-FFF2-40B4-BE49-F238E27FC236}">
                <a16:creationId xmlns:a16="http://schemas.microsoft.com/office/drawing/2014/main" id="{6009DFDA-BBEF-4285-97C5-0B255450F49A}"/>
              </a:ext>
            </a:extLst>
          </p:cNvPr>
          <p:cNvGrpSpPr/>
          <p:nvPr/>
        </p:nvGrpSpPr>
        <p:grpSpPr>
          <a:xfrm>
            <a:off x="5533403" y="3992865"/>
            <a:ext cx="1107260" cy="891714"/>
            <a:chOff x="9900592" y="3481411"/>
            <a:chExt cx="1532190" cy="1233924"/>
          </a:xfrm>
        </p:grpSpPr>
        <p:grpSp>
          <p:nvGrpSpPr>
            <p:cNvPr id="34" name="그룹 64">
              <a:extLst>
                <a:ext uri="{FF2B5EF4-FFF2-40B4-BE49-F238E27FC236}">
                  <a16:creationId xmlns:a16="http://schemas.microsoft.com/office/drawing/2014/main" id="{332DDA13-A2D2-497D-B406-43F1AC96AD6B}"/>
                </a:ext>
              </a:extLst>
            </p:cNvPr>
            <p:cNvGrpSpPr/>
            <p:nvPr/>
          </p:nvGrpSpPr>
          <p:grpSpPr>
            <a:xfrm>
              <a:off x="9900593" y="3481411"/>
              <a:ext cx="1532189" cy="385808"/>
              <a:chOff x="5134373" y="3131004"/>
              <a:chExt cx="1431908" cy="315692"/>
            </a:xfrm>
          </p:grpSpPr>
          <p:sp>
            <p:nvSpPr>
              <p:cNvPr id="41" name="직사각형 6">
                <a:extLst>
                  <a:ext uri="{FF2B5EF4-FFF2-40B4-BE49-F238E27FC236}">
                    <a16:creationId xmlns:a16="http://schemas.microsoft.com/office/drawing/2014/main" id="{B5A55F46-DC64-436F-8D94-4FE8A8A9E64C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자유형: 도형 72">
                <a:extLst>
                  <a:ext uri="{FF2B5EF4-FFF2-40B4-BE49-F238E27FC236}">
                    <a16:creationId xmlns:a16="http://schemas.microsoft.com/office/drawing/2014/main" id="{86838551-03AA-4A66-9C85-451CC09BF345}"/>
                  </a:ext>
                </a:extLst>
              </p:cNvPr>
              <p:cNvSpPr/>
              <p:nvPr/>
            </p:nvSpPr>
            <p:spPr>
              <a:xfrm>
                <a:off x="5134373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5" name="그룹 65">
              <a:extLst>
                <a:ext uri="{FF2B5EF4-FFF2-40B4-BE49-F238E27FC236}">
                  <a16:creationId xmlns:a16="http://schemas.microsoft.com/office/drawing/2014/main" id="{316EB57C-AE13-4E68-A8D7-367157D0990A}"/>
                </a:ext>
              </a:extLst>
            </p:cNvPr>
            <p:cNvGrpSpPr/>
            <p:nvPr/>
          </p:nvGrpSpPr>
          <p:grpSpPr>
            <a:xfrm>
              <a:off x="9900592" y="3905469"/>
              <a:ext cx="1532189" cy="385808"/>
              <a:chOff x="5018098" y="3131004"/>
              <a:chExt cx="1431908" cy="315692"/>
            </a:xfrm>
          </p:grpSpPr>
          <p:sp>
            <p:nvSpPr>
              <p:cNvPr id="39" name="직사각형 6">
                <a:extLst>
                  <a:ext uri="{FF2B5EF4-FFF2-40B4-BE49-F238E27FC236}">
                    <a16:creationId xmlns:a16="http://schemas.microsoft.com/office/drawing/2014/main" id="{BFCA9D7F-FD68-477D-ACDA-7EB2ADFFE0D4}"/>
                  </a:ext>
                </a:extLst>
              </p:cNvPr>
              <p:cNvSpPr/>
              <p:nvPr/>
            </p:nvSpPr>
            <p:spPr>
              <a:xfrm>
                <a:off x="5092049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자유형: 도형 70">
                <a:extLst>
                  <a:ext uri="{FF2B5EF4-FFF2-40B4-BE49-F238E27FC236}">
                    <a16:creationId xmlns:a16="http://schemas.microsoft.com/office/drawing/2014/main" id="{51DED5B8-60CB-4EBF-BBC6-02DB115914B9}"/>
                  </a:ext>
                </a:extLst>
              </p:cNvPr>
              <p:cNvSpPr/>
              <p:nvPr/>
            </p:nvSpPr>
            <p:spPr>
              <a:xfrm>
                <a:off x="5018098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6" name="그룹 66">
              <a:extLst>
                <a:ext uri="{FF2B5EF4-FFF2-40B4-BE49-F238E27FC236}">
                  <a16:creationId xmlns:a16="http://schemas.microsoft.com/office/drawing/2014/main" id="{82A35A7F-A72F-428E-A562-69AEBED6536C}"/>
                </a:ext>
              </a:extLst>
            </p:cNvPr>
            <p:cNvGrpSpPr/>
            <p:nvPr/>
          </p:nvGrpSpPr>
          <p:grpSpPr>
            <a:xfrm>
              <a:off x="9900593" y="4329527"/>
              <a:ext cx="1532189" cy="385808"/>
              <a:chOff x="5134373" y="3131004"/>
              <a:chExt cx="1431908" cy="315692"/>
            </a:xfrm>
          </p:grpSpPr>
          <p:sp>
            <p:nvSpPr>
              <p:cNvPr id="37" name="직사각형 6">
                <a:extLst>
                  <a:ext uri="{FF2B5EF4-FFF2-40B4-BE49-F238E27FC236}">
                    <a16:creationId xmlns:a16="http://schemas.microsoft.com/office/drawing/2014/main" id="{96F29844-E1D5-4076-9B5C-42F2ACFAC2E6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자유형: 도형 68">
                <a:extLst>
                  <a:ext uri="{FF2B5EF4-FFF2-40B4-BE49-F238E27FC236}">
                    <a16:creationId xmlns:a16="http://schemas.microsoft.com/office/drawing/2014/main" id="{9CCAC58C-624F-4C1B-952B-441778ED7E4F}"/>
                  </a:ext>
                </a:extLst>
              </p:cNvPr>
              <p:cNvSpPr/>
              <p:nvPr/>
            </p:nvSpPr>
            <p:spPr>
              <a:xfrm>
                <a:off x="5134373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43" name="Chord 14">
            <a:extLst>
              <a:ext uri="{FF2B5EF4-FFF2-40B4-BE49-F238E27FC236}">
                <a16:creationId xmlns:a16="http://schemas.microsoft.com/office/drawing/2014/main" id="{95E032CB-F7FC-4F55-AC05-4C5DFDFF18D5}"/>
              </a:ext>
            </a:extLst>
          </p:cNvPr>
          <p:cNvSpPr/>
          <p:nvPr/>
        </p:nvSpPr>
        <p:spPr>
          <a:xfrm>
            <a:off x="5664655" y="2846508"/>
            <a:ext cx="844756" cy="106601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89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Mile Stones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830997"/>
            <a:chOff x="5819650" y="1666120"/>
            <a:chExt cx="5458493" cy="8309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Condurre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uno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studio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sul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dominio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del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progetto</a:t>
                </a:r>
                <a:endParaRPr lang="en-US" altLang="ko-KR" sz="1200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Analizzare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dominio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di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azione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8A8A8A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82616" y="2328570"/>
            <a:ext cx="5458493" cy="886162"/>
            <a:chOff x="5819650" y="1666120"/>
            <a:chExt cx="5458493" cy="8861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Prendere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atto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dei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dati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di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partenza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comprenderne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contenuto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semantico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ed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effettuare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una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fase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di data preparation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Studiare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Dataset di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partenza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A8A8A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77996" y="3697090"/>
            <a:ext cx="5458493" cy="886162"/>
            <a:chOff x="5819650" y="1666120"/>
            <a:chExt cx="5458493" cy="8861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Scegliere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il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modello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di ML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adatto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, e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addestrarlo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sui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dati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a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disposizione</a:t>
                </a:r>
                <a:endParaRPr lang="en-US" altLang="ko-KR" sz="1200" dirty="0">
                  <a:solidFill>
                    <a:srgbClr val="FFFF00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Scegliere</a:t>
                </a:r>
                <a:r>
                  <a:rPr lang="en-US" altLang="ko-KR" sz="2000" b="1" dirty="0">
                    <a:solidFill>
                      <a:srgbClr val="FFFF00"/>
                    </a:solidFill>
                    <a:cs typeface="Arial" pitchFamily="34" charset="0"/>
                  </a:rPr>
                  <a:t> un </a:t>
                </a:r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modello</a:t>
                </a:r>
                <a:r>
                  <a:rPr lang="en-US" altLang="ko-KR" sz="2000" b="1" dirty="0">
                    <a:solidFill>
                      <a:srgbClr val="FFFF00"/>
                    </a:solidFill>
                    <a:cs typeface="Arial" pitchFamily="34" charset="0"/>
                  </a:rPr>
                  <a:t> e </a:t>
                </a:r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addestrarlo</a:t>
                </a:r>
                <a:endParaRPr lang="ko-KR" altLang="en-US" sz="2000" b="1" dirty="0">
                  <a:solidFill>
                    <a:srgbClr val="FFFF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FFFF00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rgbClr val="FFFF00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73376" y="5065609"/>
            <a:ext cx="5458493" cy="701496"/>
            <a:chOff x="5819650" y="1666120"/>
            <a:chExt cx="5458493" cy="70149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Discutere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risultati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ottenuti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Analizzare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i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risultati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A8A8A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774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306876-491C-4FF4-A133-F6784DEB662B}"/>
              </a:ext>
            </a:extLst>
          </p:cNvPr>
          <p:cNvSpPr txBox="1"/>
          <p:nvPr/>
        </p:nvSpPr>
        <p:spPr>
          <a:xfrm>
            <a:off x="6736197" y="1678631"/>
            <a:ext cx="4685903" cy="107721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it-IT" sz="1600" dirty="0"/>
              <a:t>La </a:t>
            </a:r>
            <a:r>
              <a:rPr lang="it-IT" sz="1600" b="1" dirty="0"/>
              <a:t>Regressione</a:t>
            </a:r>
            <a:r>
              <a:rPr lang="it-IT" sz="1600" dirty="0"/>
              <a:t> è una tecnica usata per analizzare una serie di dati che consistono in una </a:t>
            </a:r>
            <a:r>
              <a:rPr lang="it-IT" sz="1600" dirty="0">
                <a:hlinkClick r:id="rId2" tooltip="Variabile dipendente"/>
              </a:rPr>
              <a:t>variabile dipendente</a:t>
            </a:r>
            <a:r>
              <a:rPr lang="it-IT" sz="1600" dirty="0"/>
              <a:t> e una o più </a:t>
            </a:r>
            <a:r>
              <a:rPr lang="it-IT" sz="1600" dirty="0">
                <a:hlinkClick r:id="rId3" tooltip="Variabili indipendenti"/>
              </a:rPr>
              <a:t>variabili indipendenti</a:t>
            </a:r>
            <a:r>
              <a:rPr lang="it-IT" sz="1600" dirty="0"/>
              <a:t>.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0" name="직사각형 29">
            <a:extLst>
              <a:ext uri="{FF2B5EF4-FFF2-40B4-BE49-F238E27FC236}">
                <a16:creationId xmlns:a16="http://schemas.microsoft.com/office/drawing/2014/main" id="{C10D3F91-C9E6-4AC5-A9FE-DBE00372D06D}"/>
              </a:ext>
            </a:extLst>
          </p:cNvPr>
          <p:cNvSpPr/>
          <p:nvPr/>
        </p:nvSpPr>
        <p:spPr>
          <a:xfrm>
            <a:off x="7519307" y="3350164"/>
            <a:ext cx="40510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Obiettivo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un’equazione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rappresenti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relazione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variabile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dipendente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una 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variabili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indipendenti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B9F935D2-8A7B-4AFF-BAB0-8319C8CC3B1B}"/>
              </a:ext>
            </a:extLst>
          </p:cNvPr>
          <p:cNvSpPr/>
          <p:nvPr/>
        </p:nvSpPr>
        <p:spPr>
          <a:xfrm>
            <a:off x="7519306" y="4892000"/>
            <a:ext cx="40510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Errore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L’equazione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presenterà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anche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termine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errore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rappresenterà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variazione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controllabile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variabile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variabile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dipendente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05259F61-3521-4CB5-88E4-666C1203498C}"/>
              </a:ext>
            </a:extLst>
          </p:cNvPr>
          <p:cNvSpPr/>
          <p:nvPr/>
        </p:nvSpPr>
        <p:spPr>
          <a:xfrm>
            <a:off x="6967655" y="5179369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32">
            <a:extLst>
              <a:ext uri="{FF2B5EF4-FFF2-40B4-BE49-F238E27FC236}">
                <a16:creationId xmlns:a16="http://schemas.microsoft.com/office/drawing/2014/main" id="{D8075E64-1032-4740-AAA3-E823A35B267A}"/>
              </a:ext>
            </a:extLst>
          </p:cNvPr>
          <p:cNvSpPr/>
          <p:nvPr/>
        </p:nvSpPr>
        <p:spPr>
          <a:xfrm>
            <a:off x="6967655" y="3591632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7378B-1F67-4E56-B6E3-D087BCE08921}"/>
              </a:ext>
            </a:extLst>
          </p:cNvPr>
          <p:cNvSpPr txBox="1"/>
          <p:nvPr/>
        </p:nvSpPr>
        <p:spPr>
          <a:xfrm>
            <a:off x="6736198" y="445991"/>
            <a:ext cx="46859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000" b="1" dirty="0">
                <a:cs typeface="Arial" pitchFamily="34" charset="0"/>
              </a:rPr>
              <a:t>Regression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D3D3F5-524D-4039-A97C-85E6A461DD8F}"/>
              </a:ext>
            </a:extLst>
          </p:cNvPr>
          <p:cNvSpPr txBox="1"/>
          <p:nvPr/>
        </p:nvSpPr>
        <p:spPr>
          <a:xfrm>
            <a:off x="6736198" y="1042769"/>
            <a:ext cx="46859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altLang="ko-KR" sz="4000" b="1" dirty="0">
                <a:cs typeface="Arial" pitchFamily="34" charset="0"/>
              </a:rPr>
              <a:t>Analysis</a:t>
            </a:r>
            <a:endParaRPr lang="ko-KR" altLang="en-US" sz="4000" b="1" dirty="0">
              <a:cs typeface="Arial" pitchFamily="34" charset="0"/>
            </a:endParaRPr>
          </a:p>
        </p:txBody>
      </p:sp>
      <p:pic>
        <p:nvPicPr>
          <p:cNvPr id="6" name="Segnaposto immagine 5" descr="Immagine che contiene ombrello&#10;&#10;Descrizione generata automaticamente">
            <a:extLst>
              <a:ext uri="{FF2B5EF4-FFF2-40B4-BE49-F238E27FC236}">
                <a16:creationId xmlns:a16="http://schemas.microsoft.com/office/drawing/2014/main" id="{7E65DC27-D984-4A63-A91A-BBDFE2C7744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" t="148" r="345" b="-148"/>
          <a:stretch/>
        </p:blipFill>
        <p:spPr>
          <a:xfrm>
            <a:off x="-1" y="0"/>
            <a:ext cx="6609647" cy="6929120"/>
          </a:xfrm>
        </p:spPr>
      </p:pic>
    </p:spTree>
    <p:extLst>
      <p:ext uri="{BB962C8B-B14F-4D97-AF65-F5344CB8AC3E}">
        <p14:creationId xmlns:p14="http://schemas.microsoft.com/office/powerpoint/2010/main" val="27376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2" grpId="0"/>
      <p:bldP spid="25" grpId="0" animBg="1"/>
      <p:bldP spid="26" grpId="0" animBg="1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D6A2DF-E9F4-4298-BB8A-2F8D692B2F86}"/>
              </a:ext>
            </a:extLst>
          </p:cNvPr>
          <p:cNvGrpSpPr/>
          <p:nvPr/>
        </p:nvGrpSpPr>
        <p:grpSpPr>
          <a:xfrm flipH="1">
            <a:off x="4454921" y="565444"/>
            <a:ext cx="7441805" cy="480154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23082" y="347387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Nella </a:t>
            </a:r>
            <a:r>
              <a:rPr lang="en-US" dirty="0" err="1"/>
              <a:t>Pratica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8BAA-487C-4A6D-8281-1FDB2685FB80}"/>
              </a:ext>
            </a:extLst>
          </p:cNvPr>
          <p:cNvGrpSpPr/>
          <p:nvPr/>
        </p:nvGrpSpPr>
        <p:grpSpPr>
          <a:xfrm>
            <a:off x="7067651" y="3484396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1BEA6F-5D4A-479B-BCA9-C99071EB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22" y="2061864"/>
            <a:ext cx="6880415" cy="30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0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Correlation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8784F-A699-4625-B93B-33CC9C6A0C76}"/>
              </a:ext>
            </a:extLst>
          </p:cNvPr>
          <p:cNvSpPr/>
          <p:nvPr/>
        </p:nvSpPr>
        <p:spPr>
          <a:xfrm>
            <a:off x="6692789" y="1825038"/>
            <a:ext cx="108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1C2DD0-D84A-42C5-AFD9-CA5AA32F8862}"/>
              </a:ext>
            </a:extLst>
          </p:cNvPr>
          <p:cNvSpPr/>
          <p:nvPr/>
        </p:nvSpPr>
        <p:spPr>
          <a:xfrm>
            <a:off x="6692789" y="2937964"/>
            <a:ext cx="108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E033F-4C0D-4CE9-B412-348DC9BEA1F4}"/>
              </a:ext>
            </a:extLst>
          </p:cNvPr>
          <p:cNvSpPr/>
          <p:nvPr/>
        </p:nvSpPr>
        <p:spPr>
          <a:xfrm>
            <a:off x="6692789" y="4050890"/>
            <a:ext cx="108000" cy="9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FC8E2-A019-42AA-94BA-EC70DF9F4700}"/>
              </a:ext>
            </a:extLst>
          </p:cNvPr>
          <p:cNvSpPr/>
          <p:nvPr/>
        </p:nvSpPr>
        <p:spPr>
          <a:xfrm>
            <a:off x="6692789" y="5163817"/>
            <a:ext cx="108000" cy="9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5">
            <a:extLst>
              <a:ext uri="{FF2B5EF4-FFF2-40B4-BE49-F238E27FC236}">
                <a16:creationId xmlns:a16="http://schemas.microsoft.com/office/drawing/2014/main" id="{1F569137-D9AB-4B4F-B754-D22C94775494}"/>
              </a:ext>
            </a:extLst>
          </p:cNvPr>
          <p:cNvGrpSpPr/>
          <p:nvPr/>
        </p:nvGrpSpPr>
        <p:grpSpPr>
          <a:xfrm>
            <a:off x="7036400" y="1821401"/>
            <a:ext cx="4495506" cy="907275"/>
            <a:chOff x="7036400" y="1830573"/>
            <a:chExt cx="4495506" cy="9072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22331B-B24B-43F1-9BBC-B1216152ABD4}"/>
                </a:ext>
              </a:extLst>
            </p:cNvPr>
            <p:cNvSpPr txBox="1"/>
            <p:nvPr/>
          </p:nvSpPr>
          <p:spPr>
            <a:xfrm>
              <a:off x="7036400" y="1830573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Controlliamo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correlazione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78BC25-9F70-4C6B-80AB-EEBA5DE4DA9E}"/>
                </a:ext>
              </a:extLst>
            </p:cNvPr>
            <p:cNvSpPr txBox="1"/>
            <p:nvPr/>
          </p:nvSpPr>
          <p:spPr>
            <a:xfrm>
              <a:off x="7036400" y="2091517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È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importante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sapere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modo, le feature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rappresentano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background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liceale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siano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collegate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numero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CFU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sostenuti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primo anno</a:t>
              </a:r>
            </a:p>
          </p:txBody>
        </p:sp>
      </p:grpSp>
      <p:grpSp>
        <p:nvGrpSpPr>
          <p:cNvPr id="11" name="그룹 6">
            <a:extLst>
              <a:ext uri="{FF2B5EF4-FFF2-40B4-BE49-F238E27FC236}">
                <a16:creationId xmlns:a16="http://schemas.microsoft.com/office/drawing/2014/main" id="{488472ED-558C-422D-85E7-DB46DD3B8A3F}"/>
              </a:ext>
            </a:extLst>
          </p:cNvPr>
          <p:cNvGrpSpPr/>
          <p:nvPr/>
        </p:nvGrpSpPr>
        <p:grpSpPr>
          <a:xfrm>
            <a:off x="7036400" y="2934327"/>
            <a:ext cx="4495506" cy="722609"/>
            <a:chOff x="7036400" y="2943499"/>
            <a:chExt cx="4495506" cy="7226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13FBC-6877-4C4F-B455-83D1E40698DD}"/>
                </a:ext>
              </a:extLst>
            </p:cNvPr>
            <p:cNvSpPr txBox="1"/>
            <p:nvPr/>
          </p:nvSpPr>
          <p:spPr>
            <a:xfrm>
              <a:off x="7036400" y="2943499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Sfortunatamente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…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11700D-ADAB-466D-90AB-F42DD3B3D3E5}"/>
                </a:ext>
              </a:extLst>
            </p:cNvPr>
            <p:cNvSpPr txBox="1"/>
            <p:nvPr/>
          </p:nvSpPr>
          <p:spPr>
            <a:xfrm>
              <a:off x="7036400" y="3204443"/>
              <a:ext cx="4495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Sembra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non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entrambe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le feature non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siano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niente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collegate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all’attributo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vogliamo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17" name="그룹 7">
            <a:extLst>
              <a:ext uri="{FF2B5EF4-FFF2-40B4-BE49-F238E27FC236}">
                <a16:creationId xmlns:a16="http://schemas.microsoft.com/office/drawing/2014/main" id="{F5E03E64-808C-40E0-8ADF-06CF175D1B4D}"/>
              </a:ext>
            </a:extLst>
          </p:cNvPr>
          <p:cNvGrpSpPr/>
          <p:nvPr/>
        </p:nvGrpSpPr>
        <p:grpSpPr>
          <a:xfrm>
            <a:off x="7036400" y="4047253"/>
            <a:ext cx="4495506" cy="537943"/>
            <a:chOff x="7036400" y="4056425"/>
            <a:chExt cx="4495506" cy="5379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EF21AF-4950-4B33-92BC-2E7FBF5708EB}"/>
                </a:ext>
              </a:extLst>
            </p:cNvPr>
            <p:cNvSpPr txBox="1"/>
            <p:nvPr/>
          </p:nvSpPr>
          <p:spPr>
            <a:xfrm>
              <a:off x="7036400" y="4056425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1EFEB0-1D95-4C3A-8DA1-03780B169B5D}"/>
                </a:ext>
              </a:extLst>
            </p:cNvPr>
            <p:cNvSpPr txBox="1"/>
            <p:nvPr/>
          </p:nvSpPr>
          <p:spPr>
            <a:xfrm>
              <a:off x="7036400" y="4317369"/>
              <a:ext cx="4495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impatterà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grado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precisione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nostre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predizioni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58F9DC0-AD7B-4CF1-921C-F4BB2F8AD50B}"/>
              </a:ext>
            </a:extLst>
          </p:cNvPr>
          <p:cNvSpPr txBox="1"/>
          <p:nvPr/>
        </p:nvSpPr>
        <p:spPr>
          <a:xfrm>
            <a:off x="1815792" y="4947924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AB0883-ACB5-4CD7-A266-550DCA9860CB}"/>
              </a:ext>
            </a:extLst>
          </p:cNvPr>
          <p:cNvSpPr txBox="1"/>
          <p:nvPr/>
        </p:nvSpPr>
        <p:spPr>
          <a:xfrm>
            <a:off x="1335609" y="566173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2E5274-11B3-4C6E-A74F-CC534D333E44}"/>
              </a:ext>
            </a:extLst>
          </p:cNvPr>
          <p:cNvSpPr txBox="1"/>
          <p:nvPr/>
        </p:nvSpPr>
        <p:spPr>
          <a:xfrm>
            <a:off x="814317" y="513087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C7168-E516-446B-8E62-3E595F2EC0C1}"/>
              </a:ext>
            </a:extLst>
          </p:cNvPr>
          <p:cNvSpPr txBox="1"/>
          <p:nvPr/>
        </p:nvSpPr>
        <p:spPr>
          <a:xfrm>
            <a:off x="1068253" y="4595463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2" name="Immagine 3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45C03D9-F528-4F36-AED0-2A1B278B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07" y="1509204"/>
            <a:ext cx="6711279" cy="4687410"/>
          </a:xfrm>
          <a:prstGeom prst="rect">
            <a:avLst/>
          </a:prstGeom>
        </p:spPr>
      </p:pic>
      <p:grpSp>
        <p:nvGrpSpPr>
          <p:cNvPr id="14" name="그룹 24">
            <a:extLst>
              <a:ext uri="{FF2B5EF4-FFF2-40B4-BE49-F238E27FC236}">
                <a16:creationId xmlns:a16="http://schemas.microsoft.com/office/drawing/2014/main" id="{0660AB04-0A39-4059-92FA-73F9C4ED16A6}"/>
              </a:ext>
            </a:extLst>
          </p:cNvPr>
          <p:cNvGrpSpPr/>
          <p:nvPr/>
        </p:nvGrpSpPr>
        <p:grpSpPr>
          <a:xfrm>
            <a:off x="7036400" y="5160180"/>
            <a:ext cx="4495506" cy="722609"/>
            <a:chOff x="7036400" y="5169352"/>
            <a:chExt cx="4495506" cy="72260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3A5C36-3E92-44C1-9503-C922D812DF73}"/>
                </a:ext>
              </a:extLst>
            </p:cNvPr>
            <p:cNvSpPr txBox="1"/>
            <p:nvPr/>
          </p:nvSpPr>
          <p:spPr>
            <a:xfrm>
              <a:off x="7036400" y="5169352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Cambiamo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punto di vista…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8C622A-3922-4358-B38E-DF2CB351E7AC}"/>
                </a:ext>
              </a:extLst>
            </p:cNvPr>
            <p:cNvSpPr txBox="1"/>
            <p:nvPr/>
          </p:nvSpPr>
          <p:spPr>
            <a:xfrm>
              <a:off x="7036400" y="5430296"/>
              <a:ext cx="4495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Controlliamo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all’interno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dataset ci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altro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Attributo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potrebbe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tornarci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utile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54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Correlation Matrix </a:t>
            </a:r>
            <a:r>
              <a:rPr lang="en-US" dirty="0" err="1"/>
              <a:t>Estesa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8784F-A699-4625-B93B-33CC9C6A0C76}"/>
              </a:ext>
            </a:extLst>
          </p:cNvPr>
          <p:cNvSpPr/>
          <p:nvPr/>
        </p:nvSpPr>
        <p:spPr>
          <a:xfrm>
            <a:off x="7057609" y="2508578"/>
            <a:ext cx="108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1C2DD0-D84A-42C5-AFD9-CA5AA32F8862}"/>
              </a:ext>
            </a:extLst>
          </p:cNvPr>
          <p:cNvSpPr/>
          <p:nvPr/>
        </p:nvSpPr>
        <p:spPr>
          <a:xfrm>
            <a:off x="7057609" y="4092115"/>
            <a:ext cx="108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5">
            <a:extLst>
              <a:ext uri="{FF2B5EF4-FFF2-40B4-BE49-F238E27FC236}">
                <a16:creationId xmlns:a16="http://schemas.microsoft.com/office/drawing/2014/main" id="{1F569137-D9AB-4B4F-B754-D22C94775494}"/>
              </a:ext>
            </a:extLst>
          </p:cNvPr>
          <p:cNvGrpSpPr/>
          <p:nvPr/>
        </p:nvGrpSpPr>
        <p:grpSpPr>
          <a:xfrm>
            <a:off x="7401220" y="2508578"/>
            <a:ext cx="4495506" cy="722609"/>
            <a:chOff x="7036400" y="1830573"/>
            <a:chExt cx="4495506" cy="7226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22331B-B24B-43F1-9BBC-B1216152ABD4}"/>
                </a:ext>
              </a:extLst>
            </p:cNvPr>
            <p:cNvSpPr txBox="1"/>
            <p:nvPr/>
          </p:nvSpPr>
          <p:spPr>
            <a:xfrm>
              <a:off x="7036400" y="1830573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Qualcosina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più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78BC25-9F70-4C6B-80AB-EEBA5DE4DA9E}"/>
                </a:ext>
              </a:extLst>
            </p:cNvPr>
            <p:cNvSpPr txBox="1"/>
            <p:nvPr/>
          </p:nvSpPr>
          <p:spPr>
            <a:xfrm>
              <a:off x="7036400" y="2091517"/>
              <a:ext cx="4495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le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correlazioni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non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ma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c’è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qualcosa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</p:grpSp>
      <p:grpSp>
        <p:nvGrpSpPr>
          <p:cNvPr id="11" name="그룹 6">
            <a:extLst>
              <a:ext uri="{FF2B5EF4-FFF2-40B4-BE49-F238E27FC236}">
                <a16:creationId xmlns:a16="http://schemas.microsoft.com/office/drawing/2014/main" id="{488472ED-558C-422D-85E7-DB46DD3B8A3F}"/>
              </a:ext>
            </a:extLst>
          </p:cNvPr>
          <p:cNvGrpSpPr/>
          <p:nvPr/>
        </p:nvGrpSpPr>
        <p:grpSpPr>
          <a:xfrm>
            <a:off x="7401220" y="4088478"/>
            <a:ext cx="4495506" cy="722609"/>
            <a:chOff x="7036400" y="2943499"/>
            <a:chExt cx="4495506" cy="7226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13FBC-6877-4C4F-B455-83D1E40698DD}"/>
                </a:ext>
              </a:extLst>
            </p:cNvPr>
            <p:cNvSpPr txBox="1"/>
            <p:nvPr/>
          </p:nvSpPr>
          <p:spPr>
            <a:xfrm>
              <a:off x="7036400" y="2943499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Paragoniamoli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11700D-ADAB-466D-90AB-F42DD3B3D3E5}"/>
                </a:ext>
              </a:extLst>
            </p:cNvPr>
            <p:cNvSpPr txBox="1"/>
            <p:nvPr/>
          </p:nvSpPr>
          <p:spPr>
            <a:xfrm>
              <a:off x="7036400" y="3204443"/>
              <a:ext cx="4495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Utilizzeremo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set di feature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quello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semplice 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quello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precedente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Controlliamo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dove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otteniamo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risultati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migliori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58F9DC0-AD7B-4CF1-921C-F4BB2F8AD50B}"/>
              </a:ext>
            </a:extLst>
          </p:cNvPr>
          <p:cNvSpPr txBox="1"/>
          <p:nvPr/>
        </p:nvSpPr>
        <p:spPr>
          <a:xfrm>
            <a:off x="1815792" y="4947924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AB0883-ACB5-4CD7-A266-550DCA9860CB}"/>
              </a:ext>
            </a:extLst>
          </p:cNvPr>
          <p:cNvSpPr txBox="1"/>
          <p:nvPr/>
        </p:nvSpPr>
        <p:spPr>
          <a:xfrm>
            <a:off x="1335609" y="566173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2E5274-11B3-4C6E-A74F-CC534D333E44}"/>
              </a:ext>
            </a:extLst>
          </p:cNvPr>
          <p:cNvSpPr txBox="1"/>
          <p:nvPr/>
        </p:nvSpPr>
        <p:spPr>
          <a:xfrm>
            <a:off x="814317" y="513087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C7168-E516-446B-8E62-3E595F2EC0C1}"/>
              </a:ext>
            </a:extLst>
          </p:cNvPr>
          <p:cNvSpPr txBox="1"/>
          <p:nvPr/>
        </p:nvSpPr>
        <p:spPr>
          <a:xfrm>
            <a:off x="1068253" y="4595463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0" name="Immagine 19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A631780-3D61-4DB2-9D58-E2F4EAD4B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283" y="1214886"/>
            <a:ext cx="7980051" cy="514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0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BFF1A10-F654-4393-BB55-6F506FEAD896}"/>
              </a:ext>
            </a:extLst>
          </p:cNvPr>
          <p:cNvGrpSpPr/>
          <p:nvPr/>
        </p:nvGrpSpPr>
        <p:grpSpPr>
          <a:xfrm>
            <a:off x="166405" y="4504534"/>
            <a:ext cx="11830907" cy="1345729"/>
            <a:chOff x="218993" y="3367301"/>
            <a:chExt cx="11830907" cy="134572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0888E96-39A0-4839-82F2-71DE98329ED0}"/>
                </a:ext>
              </a:extLst>
            </p:cNvPr>
            <p:cNvSpPr/>
            <p:nvPr userDrawn="1"/>
          </p:nvSpPr>
          <p:spPr>
            <a:xfrm>
              <a:off x="1007933" y="4342866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FCC7127-4CE6-49CE-9B03-5093F316481A}"/>
                </a:ext>
              </a:extLst>
            </p:cNvPr>
            <p:cNvSpPr/>
            <p:nvPr userDrawn="1"/>
          </p:nvSpPr>
          <p:spPr>
            <a:xfrm>
              <a:off x="1378874" y="431092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05D9A39-8B64-4E38-82FB-F88423FF3A63}"/>
                </a:ext>
              </a:extLst>
            </p:cNvPr>
            <p:cNvSpPr/>
            <p:nvPr userDrawn="1"/>
          </p:nvSpPr>
          <p:spPr>
            <a:xfrm>
              <a:off x="218993" y="4394759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3ADAC02-F03C-44DD-8377-F716E8C5E217}"/>
                </a:ext>
              </a:extLst>
            </p:cNvPr>
            <p:cNvSpPr/>
            <p:nvPr userDrawn="1"/>
          </p:nvSpPr>
          <p:spPr>
            <a:xfrm>
              <a:off x="543793" y="443851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441557B-CAD9-4DB2-BC3A-89E506A9DADB}"/>
                </a:ext>
              </a:extLst>
            </p:cNvPr>
            <p:cNvSpPr/>
            <p:nvPr userDrawn="1"/>
          </p:nvSpPr>
          <p:spPr>
            <a:xfrm>
              <a:off x="1435389" y="371616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469A4AC-3D8F-4DFA-9BC0-2638B4FEE96C}"/>
                </a:ext>
              </a:extLst>
            </p:cNvPr>
            <p:cNvSpPr/>
            <p:nvPr userDrawn="1"/>
          </p:nvSpPr>
          <p:spPr>
            <a:xfrm>
              <a:off x="559606" y="3917711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6BD89D6-35E3-4959-9B8F-3449C8BCA196}"/>
                </a:ext>
              </a:extLst>
            </p:cNvPr>
            <p:cNvSpPr/>
            <p:nvPr userDrawn="1"/>
          </p:nvSpPr>
          <p:spPr>
            <a:xfrm>
              <a:off x="602918" y="3513221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D503DAE-607F-4A7C-8D7D-6A8C1317FFE1}"/>
                </a:ext>
              </a:extLst>
            </p:cNvPr>
            <p:cNvSpPr/>
            <p:nvPr userDrawn="1"/>
          </p:nvSpPr>
          <p:spPr>
            <a:xfrm>
              <a:off x="3006128" y="4326989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A08B5F2-2D6F-4FA3-9614-077C95D977C7}"/>
                </a:ext>
              </a:extLst>
            </p:cNvPr>
            <p:cNvSpPr/>
            <p:nvPr userDrawn="1"/>
          </p:nvSpPr>
          <p:spPr>
            <a:xfrm>
              <a:off x="2958692" y="400506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058672D-56FC-4F49-824F-33FD92CBBA75}"/>
                </a:ext>
              </a:extLst>
            </p:cNvPr>
            <p:cNvSpPr/>
            <p:nvPr userDrawn="1"/>
          </p:nvSpPr>
          <p:spPr>
            <a:xfrm>
              <a:off x="1847450" y="4234815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CC8BD02-A109-4A2F-93CE-B26CA548C7CA}"/>
                </a:ext>
              </a:extLst>
            </p:cNvPr>
            <p:cNvSpPr/>
            <p:nvPr userDrawn="1"/>
          </p:nvSpPr>
          <p:spPr>
            <a:xfrm>
              <a:off x="2287925" y="3605777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49C65BB-A74F-40D5-A953-AC0095CF1A5C}"/>
                </a:ext>
              </a:extLst>
            </p:cNvPr>
            <p:cNvSpPr/>
            <p:nvPr userDrawn="1"/>
          </p:nvSpPr>
          <p:spPr>
            <a:xfrm>
              <a:off x="3277433" y="3458270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2E1C793-C207-479D-AD0A-54F6EA152FCE}"/>
                </a:ext>
              </a:extLst>
            </p:cNvPr>
            <p:cNvSpPr/>
            <p:nvPr userDrawn="1"/>
          </p:nvSpPr>
          <p:spPr>
            <a:xfrm>
              <a:off x="2260382" y="413697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E7789D-8A90-4005-A023-884D5086692B}"/>
                </a:ext>
              </a:extLst>
            </p:cNvPr>
            <p:cNvSpPr/>
            <p:nvPr userDrawn="1"/>
          </p:nvSpPr>
          <p:spPr>
            <a:xfrm>
              <a:off x="2103043" y="354580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E483A62-1A2B-4CED-9057-9BC79CB74D08}"/>
                </a:ext>
              </a:extLst>
            </p:cNvPr>
            <p:cNvSpPr/>
            <p:nvPr userDrawn="1"/>
          </p:nvSpPr>
          <p:spPr>
            <a:xfrm>
              <a:off x="3340527" y="3885182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BD22538-FBAB-47EB-B993-CC5D5E18D66D}"/>
                </a:ext>
              </a:extLst>
            </p:cNvPr>
            <p:cNvSpPr/>
            <p:nvPr userDrawn="1"/>
          </p:nvSpPr>
          <p:spPr>
            <a:xfrm>
              <a:off x="4664554" y="4349674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E754F91-3581-4EDF-BC76-0EAC1BEB0791}"/>
                </a:ext>
              </a:extLst>
            </p:cNvPr>
            <p:cNvSpPr/>
            <p:nvPr userDrawn="1"/>
          </p:nvSpPr>
          <p:spPr>
            <a:xfrm>
              <a:off x="3563133" y="4226023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E846E34-42E5-4BE0-9E74-FB67294A707C}"/>
                </a:ext>
              </a:extLst>
            </p:cNvPr>
            <p:cNvSpPr/>
            <p:nvPr userDrawn="1"/>
          </p:nvSpPr>
          <p:spPr>
            <a:xfrm>
              <a:off x="3993788" y="3950389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E17B6C-E61D-46D7-A1F9-3536E49CC51A}"/>
                </a:ext>
              </a:extLst>
            </p:cNvPr>
            <p:cNvSpPr/>
            <p:nvPr userDrawn="1"/>
          </p:nvSpPr>
          <p:spPr>
            <a:xfrm>
              <a:off x="4467273" y="362846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13A0663-541F-4C32-A06B-EDD34795134A}"/>
                </a:ext>
              </a:extLst>
            </p:cNvPr>
            <p:cNvSpPr/>
            <p:nvPr userDrawn="1"/>
          </p:nvSpPr>
          <p:spPr>
            <a:xfrm>
              <a:off x="4258822" y="4209934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A1DF755-EBCF-44DA-B0E2-59D0CB3ADDEA}"/>
                </a:ext>
              </a:extLst>
            </p:cNvPr>
            <p:cNvSpPr/>
            <p:nvPr userDrawn="1"/>
          </p:nvSpPr>
          <p:spPr>
            <a:xfrm>
              <a:off x="3922706" y="3511340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9E74155-75CF-4B74-BCB0-A07B228E9C20}"/>
                </a:ext>
              </a:extLst>
            </p:cNvPr>
            <p:cNvSpPr/>
            <p:nvPr userDrawn="1"/>
          </p:nvSpPr>
          <p:spPr>
            <a:xfrm>
              <a:off x="5893999" y="4268738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A2362D5-370E-42CA-B58E-A71EDEF34C94}"/>
                </a:ext>
              </a:extLst>
            </p:cNvPr>
            <p:cNvSpPr/>
            <p:nvPr userDrawn="1"/>
          </p:nvSpPr>
          <p:spPr>
            <a:xfrm>
              <a:off x="6002206" y="404394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8D0A457-FD0A-4F45-89D9-48A1CF01706D}"/>
                </a:ext>
              </a:extLst>
            </p:cNvPr>
            <p:cNvSpPr/>
            <p:nvPr userDrawn="1"/>
          </p:nvSpPr>
          <p:spPr>
            <a:xfrm>
              <a:off x="4842325" y="4205603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3347846-5B7A-4626-B07E-FABB6BBE6F63}"/>
                </a:ext>
              </a:extLst>
            </p:cNvPr>
            <p:cNvSpPr/>
            <p:nvPr userDrawn="1"/>
          </p:nvSpPr>
          <p:spPr>
            <a:xfrm>
              <a:off x="5331440" y="3722484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7AB384D-E849-44D5-AF23-C6D22CEFFFFE}"/>
                </a:ext>
              </a:extLst>
            </p:cNvPr>
            <p:cNvSpPr/>
            <p:nvPr userDrawn="1"/>
          </p:nvSpPr>
          <p:spPr>
            <a:xfrm>
              <a:off x="5924619" y="3537147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E2738CA-06A4-49F6-82FF-EA47292B3197}"/>
                </a:ext>
              </a:extLst>
            </p:cNvPr>
            <p:cNvSpPr/>
            <p:nvPr userDrawn="1"/>
          </p:nvSpPr>
          <p:spPr>
            <a:xfrm>
              <a:off x="5245890" y="4105972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CD4E8B5-B84B-4C3D-9406-423BDC314712}"/>
                </a:ext>
              </a:extLst>
            </p:cNvPr>
            <p:cNvSpPr/>
            <p:nvPr userDrawn="1"/>
          </p:nvSpPr>
          <p:spPr>
            <a:xfrm>
              <a:off x="5223948" y="3378915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C3EB166-58B1-4E2E-B264-BD98663884D6}"/>
                </a:ext>
              </a:extLst>
            </p:cNvPr>
            <p:cNvSpPr/>
            <p:nvPr userDrawn="1"/>
          </p:nvSpPr>
          <p:spPr>
            <a:xfrm>
              <a:off x="7298614" y="3890486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4F33BFF-9FD7-4EC6-8006-D136E153B124}"/>
                </a:ext>
              </a:extLst>
            </p:cNvPr>
            <p:cNvSpPr/>
            <p:nvPr userDrawn="1"/>
          </p:nvSpPr>
          <p:spPr>
            <a:xfrm>
              <a:off x="7553330" y="4307229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F3879DA-B414-42F7-9CAA-E1261CCF4592}"/>
                </a:ext>
              </a:extLst>
            </p:cNvPr>
            <p:cNvSpPr/>
            <p:nvPr userDrawn="1"/>
          </p:nvSpPr>
          <p:spPr>
            <a:xfrm>
              <a:off x="6393449" y="4313238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2358A3-AFA1-4FF8-B805-868ADFAF38C6}"/>
                </a:ext>
              </a:extLst>
            </p:cNvPr>
            <p:cNvSpPr/>
            <p:nvPr userDrawn="1"/>
          </p:nvSpPr>
          <p:spPr>
            <a:xfrm>
              <a:off x="6882564" y="3907944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F59670-2D31-450E-9741-16C548A89E3D}"/>
                </a:ext>
              </a:extLst>
            </p:cNvPr>
            <p:cNvSpPr/>
            <p:nvPr userDrawn="1"/>
          </p:nvSpPr>
          <p:spPr>
            <a:xfrm>
              <a:off x="7356049" y="3586017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B8EDFF8-9D29-48F4-B05C-D803867C98C4}"/>
                </a:ext>
              </a:extLst>
            </p:cNvPr>
            <p:cNvSpPr/>
            <p:nvPr userDrawn="1"/>
          </p:nvSpPr>
          <p:spPr>
            <a:xfrm>
              <a:off x="6991456" y="4196946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3F73681-D889-4C74-BF77-571B5D54655B}"/>
                </a:ext>
              </a:extLst>
            </p:cNvPr>
            <p:cNvSpPr/>
            <p:nvPr userDrawn="1"/>
          </p:nvSpPr>
          <p:spPr>
            <a:xfrm>
              <a:off x="6745221" y="348822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8CAF0EA-5524-4C75-9296-B48BE962CE56}"/>
                </a:ext>
              </a:extLst>
            </p:cNvPr>
            <p:cNvSpPr/>
            <p:nvPr userDrawn="1"/>
          </p:nvSpPr>
          <p:spPr>
            <a:xfrm>
              <a:off x="9138208" y="409523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EBED72-4813-46E7-9E44-936365949514}"/>
                </a:ext>
              </a:extLst>
            </p:cNvPr>
            <p:cNvSpPr/>
            <p:nvPr userDrawn="1"/>
          </p:nvSpPr>
          <p:spPr>
            <a:xfrm>
              <a:off x="9104454" y="4492689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2022BCF-76D6-4AE2-A68D-5368CBDF0C6F}"/>
                </a:ext>
              </a:extLst>
            </p:cNvPr>
            <p:cNvSpPr/>
            <p:nvPr userDrawn="1"/>
          </p:nvSpPr>
          <p:spPr>
            <a:xfrm>
              <a:off x="9858003" y="4186227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56F8A2E-865E-4431-9976-24AF1EF870F6}"/>
                </a:ext>
              </a:extLst>
            </p:cNvPr>
            <p:cNvSpPr/>
            <p:nvPr userDrawn="1"/>
          </p:nvSpPr>
          <p:spPr>
            <a:xfrm>
              <a:off x="8433688" y="409340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F1C7919-A9D7-44CF-BFFA-2CFD80E53E2A}"/>
                </a:ext>
              </a:extLst>
            </p:cNvPr>
            <p:cNvSpPr/>
            <p:nvPr userDrawn="1"/>
          </p:nvSpPr>
          <p:spPr>
            <a:xfrm>
              <a:off x="8907173" y="377147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86CC85E-F563-451D-B335-6DE4E376195D}"/>
                </a:ext>
              </a:extLst>
            </p:cNvPr>
            <p:cNvSpPr/>
            <p:nvPr userDrawn="1"/>
          </p:nvSpPr>
          <p:spPr>
            <a:xfrm>
              <a:off x="7966360" y="4062724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B1E25BE-8C54-40A3-9E0B-565DAC3D9360}"/>
                </a:ext>
              </a:extLst>
            </p:cNvPr>
            <p:cNvSpPr/>
            <p:nvPr userDrawn="1"/>
          </p:nvSpPr>
          <p:spPr>
            <a:xfrm>
              <a:off x="8502358" y="355685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146D9C3-80DD-45B0-9925-4492DF608936}"/>
                </a:ext>
              </a:extLst>
            </p:cNvPr>
            <p:cNvSpPr/>
            <p:nvPr userDrawn="1"/>
          </p:nvSpPr>
          <p:spPr>
            <a:xfrm>
              <a:off x="10720706" y="3787201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4325BCE-104A-45A6-87AB-C5F302CDE9DF}"/>
                </a:ext>
              </a:extLst>
            </p:cNvPr>
            <p:cNvSpPr/>
            <p:nvPr userDrawn="1"/>
          </p:nvSpPr>
          <p:spPr>
            <a:xfrm>
              <a:off x="10685548" y="4204125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D80C149-7CE8-47B4-AE82-375A22B3222E}"/>
                </a:ext>
              </a:extLst>
            </p:cNvPr>
            <p:cNvSpPr/>
            <p:nvPr userDrawn="1"/>
          </p:nvSpPr>
          <p:spPr>
            <a:xfrm>
              <a:off x="9525666" y="4287958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73DD011-9AB8-4D77-9D69-289AB378D9FE}"/>
                </a:ext>
              </a:extLst>
            </p:cNvPr>
            <p:cNvSpPr/>
            <p:nvPr userDrawn="1"/>
          </p:nvSpPr>
          <p:spPr>
            <a:xfrm>
              <a:off x="10014781" y="380484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9BAFCF3-7347-4B42-B729-3E5482CF57B6}"/>
                </a:ext>
              </a:extLst>
            </p:cNvPr>
            <p:cNvSpPr/>
            <p:nvPr userDrawn="1"/>
          </p:nvSpPr>
          <p:spPr>
            <a:xfrm>
              <a:off x="10488266" y="3482913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8F629C2-16FD-4615-9C3E-72A96312121F}"/>
                </a:ext>
              </a:extLst>
            </p:cNvPr>
            <p:cNvSpPr/>
            <p:nvPr userDrawn="1"/>
          </p:nvSpPr>
          <p:spPr>
            <a:xfrm>
              <a:off x="10279816" y="406438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8E4EF07-FB90-46A1-96AE-5ED2AF17F3F7}"/>
                </a:ext>
              </a:extLst>
            </p:cNvPr>
            <p:cNvSpPr/>
            <p:nvPr userDrawn="1"/>
          </p:nvSpPr>
          <p:spPr>
            <a:xfrm>
              <a:off x="9608297" y="355154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01A6770-953B-4106-A75F-D007E5AD15CF}"/>
                </a:ext>
              </a:extLst>
            </p:cNvPr>
            <p:cNvSpPr/>
            <p:nvPr userDrawn="1"/>
          </p:nvSpPr>
          <p:spPr>
            <a:xfrm>
              <a:off x="11241790" y="4321585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806B243-3811-4F3A-8C61-C9C2DBA4FA78}"/>
                </a:ext>
              </a:extLst>
            </p:cNvPr>
            <p:cNvSpPr/>
            <p:nvPr userDrawn="1"/>
          </p:nvSpPr>
          <p:spPr>
            <a:xfrm>
              <a:off x="11912557" y="413776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3A0FA47-0AD2-4F32-8A11-49238B459370}"/>
                </a:ext>
              </a:extLst>
            </p:cNvPr>
            <p:cNvSpPr/>
            <p:nvPr userDrawn="1"/>
          </p:nvSpPr>
          <p:spPr>
            <a:xfrm>
              <a:off x="10752676" y="4221599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D364B217-6545-4749-A701-389E3731D191}"/>
                </a:ext>
              </a:extLst>
            </p:cNvPr>
            <p:cNvSpPr/>
            <p:nvPr userDrawn="1"/>
          </p:nvSpPr>
          <p:spPr>
            <a:xfrm>
              <a:off x="11241790" y="373848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7CE0D63-3DB0-41F4-88FA-E79ACBE73DF7}"/>
                </a:ext>
              </a:extLst>
            </p:cNvPr>
            <p:cNvSpPr/>
            <p:nvPr userDrawn="1"/>
          </p:nvSpPr>
          <p:spPr>
            <a:xfrm>
              <a:off x="11715276" y="3416553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CA4AD2C-2553-438A-8255-CFC6E16349BF}"/>
                </a:ext>
              </a:extLst>
            </p:cNvPr>
            <p:cNvSpPr/>
            <p:nvPr userDrawn="1"/>
          </p:nvSpPr>
          <p:spPr>
            <a:xfrm>
              <a:off x="11506825" y="399802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5D2B461-60A6-4D23-8CC7-C21D5AF88764}"/>
                </a:ext>
              </a:extLst>
            </p:cNvPr>
            <p:cNvSpPr/>
            <p:nvPr userDrawn="1"/>
          </p:nvSpPr>
          <p:spPr>
            <a:xfrm>
              <a:off x="10990355" y="3367301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3BE38A2-40F0-4FB7-812A-6B4E82D58D3C}"/>
                </a:ext>
              </a:extLst>
            </p:cNvPr>
            <p:cNvSpPr/>
            <p:nvPr userDrawn="1"/>
          </p:nvSpPr>
          <p:spPr>
            <a:xfrm>
              <a:off x="2491125" y="380885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3A6F01-7225-4178-81DA-01FCAE2D7601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C58C90-DDDC-47A9-922E-5E8B8D9EE0C7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  <a:grpFill/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A53A8B1-4F89-4497-B232-BF9579D36BE9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A738BC4-CADE-42BB-B913-F9088A8B568D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8A5866-6E9B-417E-8398-F08D061FDE55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6EC5150-FD78-4E36-8DD5-5E3E2CE8597A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61009D2-CBED-4B77-868F-CA46396BB5D9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1FF249F-F419-4669-964D-E4860EF88CE6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F0E2117-1A4F-44EF-AE77-27836AC6DA2C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2D5A58A-B2A5-49B6-865F-89BA529F8348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8CED064-1B55-4029-81DE-76AFE5BFE64B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94421C-5B04-4DEA-8FF4-847709E95D23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87934E-2BF9-414C-9D31-13D437CC9D0A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B1ABCD4-D17B-46F9-A647-9D59A383561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279FA3-BC9F-4873-9890-8AE4DAA8ECDA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5847C63-4932-40A1-AE79-7A9F28C72476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4CA3D7B-08A6-4043-9276-9B37D0C467C7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4EC65D4-299F-4BF8-8A86-191C25DA304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16D984-90EC-4596-96BF-CCE7BED59FAC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EC643D-3CF9-46C8-85C7-827E753C7F6B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ABD29-CC80-457F-B5F7-0D6C8E5C3E39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F9E042-B0A9-4469-AA4D-7590593EB144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FF26F3-1441-4F15-BFD3-7B752B369CF2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F4E328B-DE29-4E73-AF90-C77D771A869B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BCC6E5-D550-4FF5-AA10-7B71D6564966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D39A0157-C894-4D19-8FA3-BAA8D97403A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2D0A07A6-B5F5-40C2-8A39-89F92DAF102A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40088CE9-3ACB-4E74-9BE1-E88ACB3AD592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C34D36-C2C0-40A1-9116-D7AA632D4AB5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  <a:grpFill/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FAA8945-1E2E-4DC6-B28C-9B3646218D29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725CAE5-9153-43AF-B2A4-892454CF72C2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72B5291-349D-4078-93DE-35858A763780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DABA2D-0206-4D5F-80E4-71651C4B650C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3384D99-D6E6-46CF-B834-EFFA18C40C98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DEC25FB-81B7-4C0A-8BFC-E52889CF5FDF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FA47305-6C25-46F5-92F0-69D3D1235BB3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56DE48B-F5DD-469B-919F-2184C612816C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4D7D75C-C161-4647-B1C7-2616FDBE0BB0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25B45D2-C4E1-4433-A324-B36A8A9CEEF7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F91851-F5D3-4444-80A4-90BAECB32040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93F545B-BFA3-4941-8C06-8CB408042E7E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9D200BE-06B2-4383-A9CC-A2E21B9ED6E2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F832C-54D9-4F2C-B28A-D57ED67FBCC7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22274B-E1AA-4349-B3A1-AF0823EEDC56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  <a:solidFill>
            <a:schemeClr val="bg1"/>
          </a:solidFill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FD5709A-E029-4483-A85F-1C54228C858F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3EE3056-6DAC-43E9-A03C-69F4911BB349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7C4C0CD-B43A-4D3B-A729-30B1D6A84B4E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11B1F6E-55E6-4D26-917E-6373C8E7C1A7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E7DE704-6209-47F5-BD00-D182EB95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9C26B7B-F2D5-4F7C-B475-F7F8990960C6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FE878-121D-43E3-A2A7-09D49E168100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5A91931-8CB3-44CF-8915-BA75E1981942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59E9339-D043-4C98-BF2A-4462908A983A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E33D85-398D-4310-BFEC-4E93BBFD6BFD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516675B-6CB0-40AF-ADC0-3B200D8BE6E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4CA8B83-E554-4196-860F-ADCC2B36E49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D15C3BB-66B1-493A-9DBD-EB0ACF8191CF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FE4766D-9BC7-4C0B-BF7E-382B10E3126D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1C5AFC2-D17E-451F-B9CF-63052CA5A41B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grpFill/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37A4628-952A-4FDB-83AA-624713C5B4A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4FEA53A-2C49-439D-9816-328811E4E283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2CBDE0F-CA9F-4DEF-9BC2-8F158AC93F47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D59C9B2-E733-40CC-B576-678645F6BBDB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9C2FBC6-7CDE-4279-97CF-5D86F508EA2F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7C83E51-AF8E-49A5-AEEF-0FBC8A650DD8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C0DD979-64C8-42CC-AB58-55CF47FB76A8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F02F08F-BC8D-4367-A065-359D40CC0DA2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6C09040-6655-46CA-87F3-F462D0DE3AAA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631F9DC-BAC4-4158-90D0-D42B5735164D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83E1C89-2A7C-4545-9091-0CCF6E812022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ADAB87F-4DCC-4DEB-98BB-39C1122887E2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164BA71-583C-4D75-B4FE-53EDFAA8810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7F1D23C-6213-480F-8DAD-12A5CEB1DC5B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grpFill/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CA05E8C-2B32-4529-A57B-701448F88EF6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A616174-ED03-4805-B9DD-D721279AD6E6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898C5A1-822C-4B3F-98AC-1B883AB55686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764C3AB-0443-48DD-9CCC-D2173B2BBAAA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577510F-AC47-4DB5-9AA5-B625E2728569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5FE861D-9140-4562-9B75-E95D9C28F99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E476972-D31B-4C55-9AE8-77302445AB9E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A7AEE1-BD0C-4424-A195-5B060AE25EBE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3125B97-7669-4B95-BD7D-13E8A4BB9653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6735B78-31E7-45F4-8C36-8DE3C679AD26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659CB7C-EDB0-4898-8CF5-20A5E15FE85F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319DC66-8569-4724-AAC5-5CF9A322D5ED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3A48F73-B426-4601-A446-4ED08BEBA4B3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grpFill/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C4E3804-E0A4-4644-BB2B-7737C96057A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8A206D2-6159-4AA9-AEB7-29AE1ED31679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7E8AFB5-42A3-4604-A0F6-E40D854B2930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0DC7616-766B-461F-9AD9-16E40B72ABD8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76B17E3-768B-4368-928D-F524814DAB6C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B370F9C-D60F-4F34-8186-B7A828289D87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0324F0C-011C-4E9E-8949-83FFE79296D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2B026FE-8A93-425A-BA6E-3D9F3FD89FD4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CFD2BC-2D62-4A10-9ED7-52D11115308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CB2851-5BBF-4234-9154-4D79CDB32F67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5458181-3C5B-4B56-875C-A32FBCEB7C43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9F86944-3033-41A9-8166-0E33EBCC6A4E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D6EC50-7C74-4E85-909D-C19335A710B2}"/>
              </a:ext>
            </a:extLst>
          </p:cNvPr>
          <p:cNvGrpSpPr/>
          <p:nvPr/>
        </p:nvGrpSpPr>
        <p:grpSpPr>
          <a:xfrm>
            <a:off x="4079758" y="1603800"/>
            <a:ext cx="2266936" cy="3721169"/>
            <a:chOff x="1589533" y="1116515"/>
            <a:chExt cx="3026615" cy="4968176"/>
          </a:xfrm>
          <a:effectLst/>
        </p:grpSpPr>
        <p:sp>
          <p:nvSpPr>
            <p:cNvPr id="200" name="Oval 17">
              <a:extLst>
                <a:ext uri="{FF2B5EF4-FFF2-40B4-BE49-F238E27FC236}">
                  <a16:creationId xmlns:a16="http://schemas.microsoft.com/office/drawing/2014/main" id="{7EBB7C4E-F6A3-4F2D-8DEB-10C49645AA4F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1" name="Oval 17">
              <a:extLst>
                <a:ext uri="{FF2B5EF4-FFF2-40B4-BE49-F238E27FC236}">
                  <a16:creationId xmlns:a16="http://schemas.microsoft.com/office/drawing/2014/main" id="{9140C652-D02A-47F7-9C9B-3516D170E1F2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2" name="Oval 17">
              <a:extLst>
                <a:ext uri="{FF2B5EF4-FFF2-40B4-BE49-F238E27FC236}">
                  <a16:creationId xmlns:a16="http://schemas.microsoft.com/office/drawing/2014/main" id="{7DF07CC7-8339-4221-AE84-1DAE14B7C219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3" name="Oval 17">
              <a:extLst>
                <a:ext uri="{FF2B5EF4-FFF2-40B4-BE49-F238E27FC236}">
                  <a16:creationId xmlns:a16="http://schemas.microsoft.com/office/drawing/2014/main" id="{98108950-F7C2-4F4B-ABD9-7D58E03F0370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4" name="Oval 17">
              <a:extLst>
                <a:ext uri="{FF2B5EF4-FFF2-40B4-BE49-F238E27FC236}">
                  <a16:creationId xmlns:a16="http://schemas.microsoft.com/office/drawing/2014/main" id="{BDE4BEB3-1559-4790-80C2-361173A0C7FD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B2A4889-96C6-4C11-8D54-BE04D7CA886E}"/>
              </a:ext>
            </a:extLst>
          </p:cNvPr>
          <p:cNvGrpSpPr/>
          <p:nvPr/>
        </p:nvGrpSpPr>
        <p:grpSpPr>
          <a:xfrm>
            <a:off x="6825627" y="3792722"/>
            <a:ext cx="4910244" cy="994596"/>
            <a:chOff x="3866266" y="1442486"/>
            <a:chExt cx="4217678" cy="994596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1B7B50B-2796-4E70-9A55-C3565B674B1F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Analizzando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il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background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liceale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e le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prestazioni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del primo anno,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comprendere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se lo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studente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andrà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fuori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corso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o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meno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731D571-650D-4513-8763-EBCEBB828668}"/>
                </a:ext>
              </a:extLst>
            </p:cNvPr>
            <p:cNvSpPr txBox="1"/>
            <p:nvPr/>
          </p:nvSpPr>
          <p:spPr>
            <a:xfrm>
              <a:off x="3866266" y="1442486"/>
              <a:ext cx="4217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 startAt="2"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D0A6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Fuori</a:t>
              </a: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srgbClr val="1ED0A6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Corso o no ? 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ED0A6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C0EB350-C17D-4E70-A1D8-4482FA5CB85B}"/>
              </a:ext>
            </a:extLst>
          </p:cNvPr>
          <p:cNvGrpSpPr/>
          <p:nvPr/>
        </p:nvGrpSpPr>
        <p:grpSpPr>
          <a:xfrm>
            <a:off x="6766298" y="2096787"/>
            <a:ext cx="4896390" cy="994596"/>
            <a:chOff x="3866265" y="1442486"/>
            <a:chExt cx="4217679" cy="994596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FEFC44A-6EE5-4C0A-98E6-EA2F29186C0F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Comprendere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come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il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background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liceale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in termini di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tipo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di diploma 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voto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conseguito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influenzano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l’andamento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del primo anno Universitario (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numero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di CFU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conseguiti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)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4D0DB93-B932-4B45-B1AA-FCCB0A31DE6B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DFB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Predire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DFB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DFB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Andamento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DFB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del I anno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DFB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BB2B14D-085C-4253-AEA4-0B888EBC33C2}"/>
              </a:ext>
            </a:extLst>
          </p:cNvPr>
          <p:cNvGrpSpPr/>
          <p:nvPr/>
        </p:nvGrpSpPr>
        <p:grpSpPr>
          <a:xfrm>
            <a:off x="6296268" y="1245120"/>
            <a:ext cx="5623609" cy="830997"/>
            <a:chOff x="3866265" y="1442486"/>
            <a:chExt cx="4217679" cy="830997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E8C4D58-A918-4FFF-8F53-43A259471BB3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006F023-9DE8-479D-95CA-E229F96C01EE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C82FF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Utilizzare tecniche di Data Mining per: 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C82FF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E9131A1A-1304-41AE-B1CA-08BFA4C0D94C}"/>
              </a:ext>
            </a:extLst>
          </p:cNvPr>
          <p:cNvGrpSpPr/>
          <p:nvPr/>
        </p:nvGrpSpPr>
        <p:grpSpPr>
          <a:xfrm>
            <a:off x="2713096" y="3365945"/>
            <a:ext cx="1204714" cy="1204714"/>
            <a:chOff x="2116863" y="3644339"/>
            <a:chExt cx="979176" cy="979176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1B543A1-CB2E-4F96-833C-CB874BB296F6}"/>
                </a:ext>
              </a:extLst>
            </p:cNvPr>
            <p:cNvSpPr/>
            <p:nvPr/>
          </p:nvSpPr>
          <p:spPr>
            <a:xfrm>
              <a:off x="2116863" y="3644339"/>
              <a:ext cx="979176" cy="97917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64EC9465-5513-4A77-9C7B-1C05062D7056}"/>
                </a:ext>
              </a:extLst>
            </p:cNvPr>
            <p:cNvSpPr/>
            <p:nvPr/>
          </p:nvSpPr>
          <p:spPr>
            <a:xfrm>
              <a:off x="2235420" y="3762895"/>
              <a:ext cx="742062" cy="7420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A715580-72DE-4A19-B8D0-86CA56C8A909}"/>
                </a:ext>
              </a:extLst>
            </p:cNvPr>
            <p:cNvSpPr txBox="1"/>
            <p:nvPr/>
          </p:nvSpPr>
          <p:spPr>
            <a:xfrm>
              <a:off x="2246411" y="4008848"/>
              <a:ext cx="720080" cy="2501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START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7F01D60-B7F0-4844-B1A2-3BC84CDC0440}"/>
              </a:ext>
            </a:extLst>
          </p:cNvPr>
          <p:cNvGrpSpPr/>
          <p:nvPr/>
        </p:nvGrpSpPr>
        <p:grpSpPr>
          <a:xfrm>
            <a:off x="-3373" y="3444677"/>
            <a:ext cx="3155739" cy="1643520"/>
            <a:chOff x="-3373" y="3444677"/>
            <a:chExt cx="3155739" cy="1643520"/>
          </a:xfrm>
        </p:grpSpPr>
        <p:sp>
          <p:nvSpPr>
            <p:cNvPr id="221" name="Freeform 61">
              <a:extLst>
                <a:ext uri="{FF2B5EF4-FFF2-40B4-BE49-F238E27FC236}">
                  <a16:creationId xmlns:a16="http://schemas.microsoft.com/office/drawing/2014/main" id="{2CD9D2F7-8A52-4B8E-8CFD-C53BAAC53D7C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2E1E500-67F7-427C-9994-54730D5ACE30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6499097-A5F1-4B9E-B14D-A8C466FE1BE9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4B3DD412-B614-4395-B777-C62DFB306098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BFFC719-6701-49EE-839F-1A2E00757D7A}"/>
              </a:ext>
            </a:extLst>
          </p:cNvPr>
          <p:cNvSpPr txBox="1"/>
          <p:nvPr/>
        </p:nvSpPr>
        <p:spPr>
          <a:xfrm>
            <a:off x="471636" y="853909"/>
            <a:ext cx="36836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ko-KR" sz="3200" dirty="0">
                <a:solidFill>
                  <a:srgbClr val="1C82FF"/>
                </a:solidFill>
                <a:latin typeface="Arial"/>
                <a:cs typeface="Arial" pitchFamily="34" charset="0"/>
              </a:rPr>
              <a:t>Our </a:t>
            </a:r>
            <a:r>
              <a:rPr lang="en-GB" altLang="ko-KR" sz="3200" dirty="0" err="1">
                <a:solidFill>
                  <a:srgbClr val="1C82FF"/>
                </a:solidFill>
                <a:latin typeface="Arial"/>
                <a:cs typeface="Arial" pitchFamily="34" charset="0"/>
              </a:rPr>
              <a:t>Missons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0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Cosa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sviluppato</a:t>
            </a:r>
            <a:r>
              <a:rPr lang="en-US" dirty="0"/>
              <a:t> (1)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42303F0-54AA-4DA8-B441-0A2840D76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3059"/>
              </p:ext>
            </p:extLst>
          </p:nvPr>
        </p:nvGraphicFramePr>
        <p:xfrm>
          <a:off x="390617" y="1305358"/>
          <a:ext cx="10469896" cy="4207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7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87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87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6690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Linear Regression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Polynomial Regression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SVM Regression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Logistic Regression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Tipo Diploma,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Voto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Diploma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Set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esteso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 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Tipo Diploma,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Voto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Diploma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Set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esteso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 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Tipo Diploma,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Voto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Diploma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Set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esteso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 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Tipo Diploma,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Voto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Diploma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Set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esteso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 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13%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29,5%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1,5%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1,5%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3,9%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22,1%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10,5%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8,4%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59595"/>
                  </a:ext>
                </a:extLst>
              </a:tr>
              <a:tr h="436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199,24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144,00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190,90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133,04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196,95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159,63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534,41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146,82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9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2447366-B97E-4BD7-9F62-5F628D8B2972}"/>
              </a:ext>
            </a:extLst>
          </p:cNvPr>
          <p:cNvSpPr/>
          <p:nvPr/>
        </p:nvSpPr>
        <p:spPr>
          <a:xfrm>
            <a:off x="1537946" y="1530758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2ECF5FF-761B-4A48-81FD-6CFD1A1B8F86}"/>
              </a:ext>
            </a:extLst>
          </p:cNvPr>
          <p:cNvSpPr/>
          <p:nvPr/>
        </p:nvSpPr>
        <p:spPr>
          <a:xfrm>
            <a:off x="4153374" y="1537470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73F9BB3-BEA6-4ECA-B55B-E809E375484E}"/>
              </a:ext>
            </a:extLst>
          </p:cNvPr>
          <p:cNvSpPr/>
          <p:nvPr/>
        </p:nvSpPr>
        <p:spPr>
          <a:xfrm>
            <a:off x="6743783" y="1515173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150A3B4-A343-4F45-81BF-D10CCB6AAC04}"/>
              </a:ext>
            </a:extLst>
          </p:cNvPr>
          <p:cNvSpPr/>
          <p:nvPr/>
        </p:nvSpPr>
        <p:spPr>
          <a:xfrm>
            <a:off x="9334192" y="1540153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9387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Cosa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sviluppato</a:t>
            </a:r>
            <a:r>
              <a:rPr lang="en-US" dirty="0"/>
              <a:t> (2)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42303F0-54AA-4DA8-B441-0A2840D76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837484"/>
              </p:ext>
            </p:extLst>
          </p:nvPr>
        </p:nvGraphicFramePr>
        <p:xfrm>
          <a:off x="323529" y="1296479"/>
          <a:ext cx="10554736" cy="4474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9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9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9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93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193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6172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Elastic Net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Ridge Regression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DecisionTree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Random Forest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Tipo Diploma,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Voto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Diploma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Set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esteso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 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Tipo Diploma,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Voto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Diploma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Set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esteso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 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Tipo Diploma,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Voto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Diploma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Set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esteso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 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Tipo Diploma,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Voto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Diploma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Set </a:t>
                      </a:r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esteso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di feature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Score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3,4%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28,4%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3,7%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29,7%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5,4%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17%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7,68%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41,30%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MSE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38711"/>
                  </a:ext>
                </a:extLst>
              </a:tr>
              <a:tr h="465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206,31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146,82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206,30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146,82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193,88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170,01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189,08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120,37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9FCA37B-F89F-4A37-91B6-0D9CAD814296}"/>
              </a:ext>
            </a:extLst>
          </p:cNvPr>
          <p:cNvSpPr/>
          <p:nvPr/>
        </p:nvSpPr>
        <p:spPr>
          <a:xfrm>
            <a:off x="4201245" y="1584022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667DCCA-682B-4AFB-8961-0D84D514A71B}"/>
              </a:ext>
            </a:extLst>
          </p:cNvPr>
          <p:cNvSpPr/>
          <p:nvPr/>
        </p:nvSpPr>
        <p:spPr>
          <a:xfrm>
            <a:off x="1548302" y="1584023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86052B0-6204-47C8-9B88-A858FABD29BA}"/>
              </a:ext>
            </a:extLst>
          </p:cNvPr>
          <p:cNvSpPr/>
          <p:nvPr/>
        </p:nvSpPr>
        <p:spPr>
          <a:xfrm>
            <a:off x="6729900" y="1584022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E738B21A-1957-44E4-9B77-E00309C5119D}"/>
              </a:ext>
            </a:extLst>
          </p:cNvPr>
          <p:cNvSpPr/>
          <p:nvPr/>
        </p:nvSpPr>
        <p:spPr>
          <a:xfrm>
            <a:off x="9258555" y="1584022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581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Analisi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dei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Risultati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6876-491C-4FF4-A133-F6784DEB662B}"/>
              </a:ext>
            </a:extLst>
          </p:cNvPr>
          <p:cNvSpPr txBox="1"/>
          <p:nvPr/>
        </p:nvSpPr>
        <p:spPr>
          <a:xfrm>
            <a:off x="6736198" y="1899100"/>
            <a:ext cx="4685903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È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evidentissimo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come la regression per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tecniche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affermate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consone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nostro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obiettivo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non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riesce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ad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ottenere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risultati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soddisfacenti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7378B-1F67-4E56-B6E3-D087BCE08921}"/>
              </a:ext>
            </a:extLst>
          </p:cNvPr>
          <p:cNvSpPr txBox="1"/>
          <p:nvPr/>
        </p:nvSpPr>
        <p:spPr>
          <a:xfrm>
            <a:off x="6736198" y="415214"/>
            <a:ext cx="46859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dirty="0">
                <a:cs typeface="Arial" pitchFamily="34" charset="0"/>
              </a:rPr>
              <a:t>Regression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F889A2-A988-4C2C-9EF6-98F341F2C4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38350" y="0"/>
            <a:ext cx="4057650" cy="6858000"/>
          </a:xfrm>
        </p:spPr>
      </p:sp>
      <p:grpSp>
        <p:nvGrpSpPr>
          <p:cNvPr id="61" name="Group 97">
            <a:extLst>
              <a:ext uri="{FF2B5EF4-FFF2-40B4-BE49-F238E27FC236}">
                <a16:creationId xmlns:a16="http://schemas.microsoft.com/office/drawing/2014/main" id="{4CF7D10F-0622-482E-B95B-EDE6F0F1F542}"/>
              </a:ext>
            </a:extLst>
          </p:cNvPr>
          <p:cNvGrpSpPr/>
          <p:nvPr/>
        </p:nvGrpSpPr>
        <p:grpSpPr>
          <a:xfrm flipH="1">
            <a:off x="2171599" y="0"/>
            <a:ext cx="3524972" cy="6851383"/>
            <a:chOff x="8317149" y="1752616"/>
            <a:chExt cx="3205576" cy="5105385"/>
          </a:xfrm>
        </p:grpSpPr>
        <p:sp>
          <p:nvSpPr>
            <p:cNvPr id="62" name="Freeform: Shape 98">
              <a:extLst>
                <a:ext uri="{FF2B5EF4-FFF2-40B4-BE49-F238E27FC236}">
                  <a16:creationId xmlns:a16="http://schemas.microsoft.com/office/drawing/2014/main" id="{ECE46777-E408-49F0-9F55-BFA7B371223E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99">
              <a:extLst>
                <a:ext uri="{FF2B5EF4-FFF2-40B4-BE49-F238E27FC236}">
                  <a16:creationId xmlns:a16="http://schemas.microsoft.com/office/drawing/2014/main" id="{EB0C23E5-3F90-49B0-BFEB-49183F49DE7F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00">
              <a:extLst>
                <a:ext uri="{FF2B5EF4-FFF2-40B4-BE49-F238E27FC236}">
                  <a16:creationId xmlns:a16="http://schemas.microsoft.com/office/drawing/2014/main" id="{A0C981B4-5C00-4FAD-8B0E-4895CBD45F98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01">
              <a:extLst>
                <a:ext uri="{FF2B5EF4-FFF2-40B4-BE49-F238E27FC236}">
                  <a16:creationId xmlns:a16="http://schemas.microsoft.com/office/drawing/2014/main" id="{63F81ECE-6E7E-451A-9BE4-7E9CFAB7B925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6" name="Freeform: Shape 102">
              <a:extLst>
                <a:ext uri="{FF2B5EF4-FFF2-40B4-BE49-F238E27FC236}">
                  <a16:creationId xmlns:a16="http://schemas.microsoft.com/office/drawing/2014/main" id="{1860F326-E2BF-49CA-9C08-1DCE8BC17D8A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03">
              <a:extLst>
                <a:ext uri="{FF2B5EF4-FFF2-40B4-BE49-F238E27FC236}">
                  <a16:creationId xmlns:a16="http://schemas.microsoft.com/office/drawing/2014/main" id="{E1EE5482-39F1-4A53-A443-7120AAF6C5A6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04">
              <a:extLst>
                <a:ext uri="{FF2B5EF4-FFF2-40B4-BE49-F238E27FC236}">
                  <a16:creationId xmlns:a16="http://schemas.microsoft.com/office/drawing/2014/main" id="{424F16CE-132F-48B9-9C7C-F94E83CD710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05">
              <a:extLst>
                <a:ext uri="{FF2B5EF4-FFF2-40B4-BE49-F238E27FC236}">
                  <a16:creationId xmlns:a16="http://schemas.microsoft.com/office/drawing/2014/main" id="{4D4A1C8C-CE4E-4AB2-BB84-47069547E547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06">
              <a:extLst>
                <a:ext uri="{FF2B5EF4-FFF2-40B4-BE49-F238E27FC236}">
                  <a16:creationId xmlns:a16="http://schemas.microsoft.com/office/drawing/2014/main" id="{31BBB44B-FCE9-427B-9821-6893C87E6E81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07">
              <a:extLst>
                <a:ext uri="{FF2B5EF4-FFF2-40B4-BE49-F238E27FC236}">
                  <a16:creationId xmlns:a16="http://schemas.microsoft.com/office/drawing/2014/main" id="{00C67545-4731-4AAF-9B5D-FDC1AB10E0AF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08">
              <a:extLst>
                <a:ext uri="{FF2B5EF4-FFF2-40B4-BE49-F238E27FC236}">
                  <a16:creationId xmlns:a16="http://schemas.microsoft.com/office/drawing/2014/main" id="{FF534B95-D900-456B-AA4A-40C40D8EF70B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09">
              <a:extLst>
                <a:ext uri="{FF2B5EF4-FFF2-40B4-BE49-F238E27FC236}">
                  <a16:creationId xmlns:a16="http://schemas.microsoft.com/office/drawing/2014/main" id="{35489387-5429-4DDE-9579-23D9FE9820C5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4" name="Group 110">
              <a:extLst>
                <a:ext uri="{FF2B5EF4-FFF2-40B4-BE49-F238E27FC236}">
                  <a16:creationId xmlns:a16="http://schemas.microsoft.com/office/drawing/2014/main" id="{31D9A6FC-5EDD-486D-87D6-154D69740110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86" name="Freeform: Shape 122">
                <a:extLst>
                  <a:ext uri="{FF2B5EF4-FFF2-40B4-BE49-F238E27FC236}">
                    <a16:creationId xmlns:a16="http://schemas.microsoft.com/office/drawing/2014/main" id="{43BA342B-FA14-4B54-AA53-577BE02FB56A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123">
                <a:extLst>
                  <a:ext uri="{FF2B5EF4-FFF2-40B4-BE49-F238E27FC236}">
                    <a16:creationId xmlns:a16="http://schemas.microsoft.com/office/drawing/2014/main" id="{65924EB0-6A2F-4C89-9185-193A42EE2DA0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124">
                <a:extLst>
                  <a:ext uri="{FF2B5EF4-FFF2-40B4-BE49-F238E27FC236}">
                    <a16:creationId xmlns:a16="http://schemas.microsoft.com/office/drawing/2014/main" id="{514DB3B2-4727-4056-A10E-240D0ADE66C2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125">
                <a:extLst>
                  <a:ext uri="{FF2B5EF4-FFF2-40B4-BE49-F238E27FC236}">
                    <a16:creationId xmlns:a16="http://schemas.microsoft.com/office/drawing/2014/main" id="{AB2E81B7-4B48-4C6A-A530-1749C54984B9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126">
                <a:extLst>
                  <a:ext uri="{FF2B5EF4-FFF2-40B4-BE49-F238E27FC236}">
                    <a16:creationId xmlns:a16="http://schemas.microsoft.com/office/drawing/2014/main" id="{EAD2EA98-39C3-4405-9221-09EAFD37C9D1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127">
                <a:extLst>
                  <a:ext uri="{FF2B5EF4-FFF2-40B4-BE49-F238E27FC236}">
                    <a16:creationId xmlns:a16="http://schemas.microsoft.com/office/drawing/2014/main" id="{8B9F228C-E24B-4812-9349-93FD88127003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Freeform: Shape 111">
              <a:extLst>
                <a:ext uri="{FF2B5EF4-FFF2-40B4-BE49-F238E27FC236}">
                  <a16:creationId xmlns:a16="http://schemas.microsoft.com/office/drawing/2014/main" id="{7A16443C-F7C8-4749-89FE-053941F3246D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12">
              <a:extLst>
                <a:ext uri="{FF2B5EF4-FFF2-40B4-BE49-F238E27FC236}">
                  <a16:creationId xmlns:a16="http://schemas.microsoft.com/office/drawing/2014/main" id="{632E7D0B-3A6C-4707-8BDE-B0F79AE21D7D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113">
              <a:extLst>
                <a:ext uri="{FF2B5EF4-FFF2-40B4-BE49-F238E27FC236}">
                  <a16:creationId xmlns:a16="http://schemas.microsoft.com/office/drawing/2014/main" id="{31C27620-739D-4CAC-AA59-B508DCF3A1CE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114">
              <a:extLst>
                <a:ext uri="{FF2B5EF4-FFF2-40B4-BE49-F238E27FC236}">
                  <a16:creationId xmlns:a16="http://schemas.microsoft.com/office/drawing/2014/main" id="{6207DA80-DB52-4495-90F0-10DCD366BC9B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115">
              <a:extLst>
                <a:ext uri="{FF2B5EF4-FFF2-40B4-BE49-F238E27FC236}">
                  <a16:creationId xmlns:a16="http://schemas.microsoft.com/office/drawing/2014/main" id="{CF342A4E-210C-4092-BE25-E809B39DE394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116">
              <a:extLst>
                <a:ext uri="{FF2B5EF4-FFF2-40B4-BE49-F238E27FC236}">
                  <a16:creationId xmlns:a16="http://schemas.microsoft.com/office/drawing/2014/main" id="{ED26BDDD-264A-4D05-94EC-4798629BC2E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117">
              <a:extLst>
                <a:ext uri="{FF2B5EF4-FFF2-40B4-BE49-F238E27FC236}">
                  <a16:creationId xmlns:a16="http://schemas.microsoft.com/office/drawing/2014/main" id="{F5B99199-3D91-46E9-915B-58A8D22EF85B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118">
              <a:extLst>
                <a:ext uri="{FF2B5EF4-FFF2-40B4-BE49-F238E27FC236}">
                  <a16:creationId xmlns:a16="http://schemas.microsoft.com/office/drawing/2014/main" id="{17723D90-6FBF-49F3-94D7-8ED58261A1B0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119">
              <a:extLst>
                <a:ext uri="{FF2B5EF4-FFF2-40B4-BE49-F238E27FC236}">
                  <a16:creationId xmlns:a16="http://schemas.microsoft.com/office/drawing/2014/main" id="{DDA23AB1-3DF8-4801-9291-D520145DCA1B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120">
              <a:extLst>
                <a:ext uri="{FF2B5EF4-FFF2-40B4-BE49-F238E27FC236}">
                  <a16:creationId xmlns:a16="http://schemas.microsoft.com/office/drawing/2014/main" id="{2E889B82-D86A-408F-8AC7-8915E1911D70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121">
              <a:extLst>
                <a:ext uri="{FF2B5EF4-FFF2-40B4-BE49-F238E27FC236}">
                  <a16:creationId xmlns:a16="http://schemas.microsoft.com/office/drawing/2014/main" id="{1A949A66-3BB2-4939-B0A5-ED16B9088696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Rectangle 7">
            <a:extLst>
              <a:ext uri="{FF2B5EF4-FFF2-40B4-BE49-F238E27FC236}">
                <a16:creationId xmlns:a16="http://schemas.microsoft.com/office/drawing/2014/main" id="{A864FE1A-CD8D-4356-B2AF-730C88EF7693}"/>
              </a:ext>
            </a:extLst>
          </p:cNvPr>
          <p:cNvSpPr/>
          <p:nvPr/>
        </p:nvSpPr>
        <p:spPr>
          <a:xfrm rot="18900000">
            <a:off x="6675387" y="3787515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75FE6F-02F6-4E20-AB93-6A402A7654DD}"/>
              </a:ext>
            </a:extLst>
          </p:cNvPr>
          <p:cNvSpPr txBox="1"/>
          <p:nvPr/>
        </p:nvSpPr>
        <p:spPr>
          <a:xfrm>
            <a:off x="7142421" y="3566975"/>
            <a:ext cx="482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/>
              <a:t>Il motivo di tutto ciò è che i modelli di regressione lavorano cercando una relazione tra le variabili indipendenti. Tale relazione dovrebbe essere una fotografia della realtà che si vuole rappresentare nella variabile dipendente.</a:t>
            </a:r>
          </a:p>
          <a:p>
            <a:pPr algn="just"/>
            <a:r>
              <a:rPr lang="it-IT" sz="1200" dirty="0"/>
              <a:t>I dati che abbiamo a disposizione non riescono ad aiutare i modelli di regressione in questo senso.</a:t>
            </a:r>
          </a:p>
          <a:p>
            <a:pPr algn="just"/>
            <a:r>
              <a:rPr lang="it-IT" sz="1200" dirty="0"/>
              <a:t>La realtà è più complicata di quanto noi possiamo rappresentare con essi.</a:t>
            </a:r>
          </a:p>
        </p:txBody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306876-491C-4FF4-A133-F6784DEB662B}"/>
              </a:ext>
            </a:extLst>
          </p:cNvPr>
          <p:cNvSpPr txBox="1"/>
          <p:nvPr/>
        </p:nvSpPr>
        <p:spPr>
          <a:xfrm>
            <a:off x="6736197" y="1678631"/>
            <a:ext cx="4685903" cy="107721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it-IT" sz="1600" dirty="0"/>
              <a:t>Il </a:t>
            </a:r>
            <a:r>
              <a:rPr lang="it-IT" sz="1600" b="1" dirty="0"/>
              <a:t>clustering</a:t>
            </a:r>
            <a:r>
              <a:rPr lang="it-IT" sz="1600" dirty="0"/>
              <a:t> o </a:t>
            </a:r>
            <a:r>
              <a:rPr lang="it-IT" sz="1600" b="1" dirty="0"/>
              <a:t>analisi dei gruppi</a:t>
            </a:r>
            <a:r>
              <a:rPr lang="it-IT" sz="1600" dirty="0"/>
              <a:t> è un insieme di tecniche di </a:t>
            </a:r>
            <a:r>
              <a:rPr lang="it-IT" sz="1600" dirty="0">
                <a:hlinkClick r:id="rId2" tooltip="Statistica multivariata"/>
              </a:rPr>
              <a:t>analisi multivariata dei dati</a:t>
            </a:r>
            <a:r>
              <a:rPr lang="it-IT" sz="1600" dirty="0"/>
              <a:t> volte alla selezione e raggruppamento di elementi omogenei in un insieme di dati.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0" name="직사각형 29">
            <a:extLst>
              <a:ext uri="{FF2B5EF4-FFF2-40B4-BE49-F238E27FC236}">
                <a16:creationId xmlns:a16="http://schemas.microsoft.com/office/drawing/2014/main" id="{C10D3F91-C9E6-4AC5-A9FE-DBE00372D06D}"/>
              </a:ext>
            </a:extLst>
          </p:cNvPr>
          <p:cNvSpPr/>
          <p:nvPr/>
        </p:nvSpPr>
        <p:spPr>
          <a:xfrm>
            <a:off x="7325662" y="3057201"/>
            <a:ext cx="405101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Obiettivo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Raggruppare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elementi</a:t>
            </a:r>
            <a:r>
              <a:rPr lang="en-US" altLang="ko-KR" sz="1400" dirty="0"/>
              <a:t> </a:t>
            </a:r>
            <a:r>
              <a:rPr lang="en-US" altLang="ko-KR" sz="1400" i="1" u="sng" dirty="0" err="1"/>
              <a:t>simili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tra</a:t>
            </a:r>
            <a:r>
              <a:rPr lang="en-US" altLang="ko-KR" sz="1400" dirty="0"/>
              <a:t> di </a:t>
            </a:r>
            <a:r>
              <a:rPr lang="en-US" altLang="ko-KR" sz="1400" dirty="0" err="1"/>
              <a:t>loro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nello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stesso</a:t>
            </a:r>
            <a:r>
              <a:rPr lang="en-US" altLang="ko-KR" sz="1400" dirty="0"/>
              <a:t> cluster.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/>
              <a:t>In molti approcci questa similarità, è concepita in termini di distanza in uno spazio multidimensionale. </a:t>
            </a:r>
            <a:r>
              <a:rPr lang="it-IT" sz="1400" dirty="0">
                <a:cs typeface="Arial" pitchFamily="34" charset="0"/>
              </a:rPr>
              <a:t>Q</a:t>
            </a:r>
            <a:r>
              <a:rPr lang="it-IT" altLang="ko-KR" sz="1400" dirty="0">
                <a:cs typeface="Arial" pitchFamily="34" charset="0"/>
              </a:rPr>
              <a:t>uindi l'appartenenza o meno ad un insieme dipende da quanto l'elemento preso in esame è distante dall'insieme stesso</a:t>
            </a:r>
            <a:r>
              <a:rPr lang="it-IT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B9F935D2-8A7B-4AFF-BAB0-8319C8CC3B1B}"/>
              </a:ext>
            </a:extLst>
          </p:cNvPr>
          <p:cNvSpPr/>
          <p:nvPr/>
        </p:nvSpPr>
        <p:spPr>
          <a:xfrm>
            <a:off x="7325661" y="5027014"/>
            <a:ext cx="40510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Errore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it-IT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bontà delle analisi ottenute dagli algoritmi di clustering dipende molto dalla scelta della metrica, e quindi da come è calcolata la distanza. Gli algoritmi di clustering raggruppano gli elementi sulla base della loro distanza reciproca.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05259F61-3521-4CB5-88E4-666C1203498C}"/>
              </a:ext>
            </a:extLst>
          </p:cNvPr>
          <p:cNvSpPr/>
          <p:nvPr/>
        </p:nvSpPr>
        <p:spPr>
          <a:xfrm>
            <a:off x="6870832" y="5463246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32">
            <a:extLst>
              <a:ext uri="{FF2B5EF4-FFF2-40B4-BE49-F238E27FC236}">
                <a16:creationId xmlns:a16="http://schemas.microsoft.com/office/drawing/2014/main" id="{D8075E64-1032-4740-AAA3-E823A35B267A}"/>
              </a:ext>
            </a:extLst>
          </p:cNvPr>
          <p:cNvSpPr/>
          <p:nvPr/>
        </p:nvSpPr>
        <p:spPr>
          <a:xfrm>
            <a:off x="6839791" y="3449533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7378B-1F67-4E56-B6E3-D087BCE08921}"/>
              </a:ext>
            </a:extLst>
          </p:cNvPr>
          <p:cNvSpPr txBox="1"/>
          <p:nvPr/>
        </p:nvSpPr>
        <p:spPr>
          <a:xfrm>
            <a:off x="6736198" y="445991"/>
            <a:ext cx="46859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000" b="1" dirty="0">
                <a:cs typeface="Arial" pitchFamily="34" charset="0"/>
              </a:rPr>
              <a:t>Cluster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D3D3F5-524D-4039-A97C-85E6A461DD8F}"/>
              </a:ext>
            </a:extLst>
          </p:cNvPr>
          <p:cNvSpPr txBox="1"/>
          <p:nvPr/>
        </p:nvSpPr>
        <p:spPr>
          <a:xfrm>
            <a:off x="6736198" y="1042769"/>
            <a:ext cx="46859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altLang="ko-KR" sz="4000" b="1" dirty="0">
                <a:cs typeface="Arial" pitchFamily="34" charset="0"/>
              </a:rPr>
              <a:t>Analysis</a:t>
            </a:r>
            <a:endParaRPr lang="ko-KR" altLang="en-US" sz="4000" b="1" dirty="0">
              <a:cs typeface="Arial" pitchFamily="34" charset="0"/>
            </a:endParaRPr>
          </a:p>
        </p:txBody>
      </p:sp>
      <p:pic>
        <p:nvPicPr>
          <p:cNvPr id="7" name="Segnaposto immagine 6" descr="Immagine che contiene orologio, stanza&#10;&#10;Descrizione generata automaticamente">
            <a:extLst>
              <a:ext uri="{FF2B5EF4-FFF2-40B4-BE49-F238E27FC236}">
                <a16:creationId xmlns:a16="http://schemas.microsoft.com/office/drawing/2014/main" id="{E7101623-0D15-4A06-94FE-5F85574E2C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/>
          <a:stretch/>
        </p:blipFill>
        <p:spPr>
          <a:xfrm>
            <a:off x="0" y="0"/>
            <a:ext cx="6609647" cy="6858000"/>
          </a:xfrm>
        </p:spPr>
      </p:pic>
    </p:spTree>
    <p:extLst>
      <p:ext uri="{BB962C8B-B14F-4D97-AF65-F5344CB8AC3E}">
        <p14:creationId xmlns:p14="http://schemas.microsoft.com/office/powerpoint/2010/main" val="39167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2" grpId="0"/>
      <p:bldP spid="25" grpId="0" animBg="1"/>
      <p:bldP spid="26" grpId="0" animBg="1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306876-491C-4FF4-A133-F6784DEB662B}"/>
              </a:ext>
            </a:extLst>
          </p:cNvPr>
          <p:cNvSpPr txBox="1"/>
          <p:nvPr/>
        </p:nvSpPr>
        <p:spPr>
          <a:xfrm>
            <a:off x="6736198" y="1899099"/>
            <a:ext cx="4685903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L’algoritmo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ricerca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elementi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vicini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ad un centroide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stabilito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algn="just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Cerca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individuare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degli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insiemi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elementi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con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caratteristiche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comuni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7378B-1F67-4E56-B6E3-D087BCE08921}"/>
              </a:ext>
            </a:extLst>
          </p:cNvPr>
          <p:cNvSpPr txBox="1"/>
          <p:nvPr/>
        </p:nvSpPr>
        <p:spPr>
          <a:xfrm>
            <a:off x="6736198" y="415214"/>
            <a:ext cx="46859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dirty="0">
                <a:cs typeface="Arial" pitchFamily="34" charset="0"/>
              </a:rPr>
              <a:t>K- Means</a:t>
            </a:r>
          </a:p>
        </p:txBody>
      </p:sp>
      <p:sp>
        <p:nvSpPr>
          <p:cNvPr id="92" name="Rectangle 7">
            <a:extLst>
              <a:ext uri="{FF2B5EF4-FFF2-40B4-BE49-F238E27FC236}">
                <a16:creationId xmlns:a16="http://schemas.microsoft.com/office/drawing/2014/main" id="{A864FE1A-CD8D-4356-B2AF-730C88EF7693}"/>
              </a:ext>
            </a:extLst>
          </p:cNvPr>
          <p:cNvSpPr/>
          <p:nvPr/>
        </p:nvSpPr>
        <p:spPr>
          <a:xfrm rot="18900000">
            <a:off x="6772061" y="4265343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75FE6F-02F6-4E20-AB93-6A402A7654DD}"/>
              </a:ext>
            </a:extLst>
          </p:cNvPr>
          <p:cNvSpPr txBox="1"/>
          <p:nvPr/>
        </p:nvSpPr>
        <p:spPr>
          <a:xfrm>
            <a:off x="7142421" y="4312570"/>
            <a:ext cx="482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/>
              <a:t>L’idea è quella di cercare di stabilire se esiste un comportamento comune tra qualche gruppo di studenti. 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BD04D7C3-6CEF-493F-B3F7-77D2AB5F9A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3" r="8146"/>
          <a:stretch/>
        </p:blipFill>
        <p:spPr>
          <a:xfrm>
            <a:off x="1" y="0"/>
            <a:ext cx="6530692" cy="6858000"/>
          </a:xfrm>
        </p:spPr>
      </p:pic>
    </p:spTree>
    <p:extLst>
      <p:ext uri="{BB962C8B-B14F-4D97-AF65-F5344CB8AC3E}">
        <p14:creationId xmlns:p14="http://schemas.microsoft.com/office/powerpoint/2010/main" val="10179152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306876-491C-4FF4-A133-F6784DEB662B}"/>
              </a:ext>
            </a:extLst>
          </p:cNvPr>
          <p:cNvSpPr txBox="1"/>
          <p:nvPr/>
        </p:nvSpPr>
        <p:spPr>
          <a:xfrm>
            <a:off x="6736198" y="1899099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Purtroppo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non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esiste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suddivisione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netta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degli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elementi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La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ricerca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sembra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essere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difficile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sembrasse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7378B-1F67-4E56-B6E3-D087BCE08921}"/>
              </a:ext>
            </a:extLst>
          </p:cNvPr>
          <p:cNvSpPr txBox="1"/>
          <p:nvPr/>
        </p:nvSpPr>
        <p:spPr>
          <a:xfrm>
            <a:off x="6736198" y="415214"/>
            <a:ext cx="46859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dirty="0">
                <a:cs typeface="Arial" pitchFamily="34" charset="0"/>
              </a:rPr>
              <a:t>K- Means</a:t>
            </a:r>
          </a:p>
        </p:txBody>
      </p:sp>
      <p:sp>
        <p:nvSpPr>
          <p:cNvPr id="92" name="Rectangle 7">
            <a:extLst>
              <a:ext uri="{FF2B5EF4-FFF2-40B4-BE49-F238E27FC236}">
                <a16:creationId xmlns:a16="http://schemas.microsoft.com/office/drawing/2014/main" id="{A864FE1A-CD8D-4356-B2AF-730C88EF7693}"/>
              </a:ext>
            </a:extLst>
          </p:cNvPr>
          <p:cNvSpPr/>
          <p:nvPr/>
        </p:nvSpPr>
        <p:spPr>
          <a:xfrm rot="18900000">
            <a:off x="6772062" y="3368697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75FE6F-02F6-4E20-AB93-6A402A7654DD}"/>
              </a:ext>
            </a:extLst>
          </p:cNvPr>
          <p:cNvSpPr txBox="1"/>
          <p:nvPr/>
        </p:nvSpPr>
        <p:spPr>
          <a:xfrm>
            <a:off x="7142421" y="3415925"/>
            <a:ext cx="482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/>
              <a:t>Non è possibile individuare un comportamento singolare o un </a:t>
            </a:r>
            <a:r>
              <a:rPr lang="it-IT" sz="1200" dirty="0" err="1"/>
              <a:t>path</a:t>
            </a:r>
            <a:r>
              <a:rPr lang="it-IT" sz="1200" dirty="0"/>
              <a:t> comune ad una fascia di studenti.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4432E5A-8095-4305-B5D2-D7CF090006EE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 rotWithShape="1">
          <a:blip r:embed="rId2"/>
          <a:srcRect l="11871" r="560"/>
          <a:stretch/>
        </p:blipFill>
        <p:spPr bwMode="auto">
          <a:xfrm>
            <a:off x="0" y="-13075"/>
            <a:ext cx="662736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56669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306876-491C-4FF4-A133-F6784DEB662B}"/>
              </a:ext>
            </a:extLst>
          </p:cNvPr>
          <p:cNvSpPr txBox="1"/>
          <p:nvPr/>
        </p:nvSpPr>
        <p:spPr>
          <a:xfrm>
            <a:off x="6736198" y="1899099"/>
            <a:ext cx="4685903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Questa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tecnica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è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particolarmente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efficiente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come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nostro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algn="just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Anzichè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provare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a dare una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classe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appartenenza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l’algoritmo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restituisce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una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percenutale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appartenenza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al cluster.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7378B-1F67-4E56-B6E3-D087BCE08921}"/>
              </a:ext>
            </a:extLst>
          </p:cNvPr>
          <p:cNvSpPr txBox="1"/>
          <p:nvPr/>
        </p:nvSpPr>
        <p:spPr>
          <a:xfrm>
            <a:off x="6736198" y="415214"/>
            <a:ext cx="46859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dirty="0">
                <a:cs typeface="Arial" pitchFamily="34" charset="0"/>
              </a:rPr>
              <a:t>Fuzzy Clustering</a:t>
            </a:r>
          </a:p>
        </p:txBody>
      </p:sp>
      <p:sp>
        <p:nvSpPr>
          <p:cNvPr id="92" name="Rectangle 7">
            <a:extLst>
              <a:ext uri="{FF2B5EF4-FFF2-40B4-BE49-F238E27FC236}">
                <a16:creationId xmlns:a16="http://schemas.microsoft.com/office/drawing/2014/main" id="{A864FE1A-CD8D-4356-B2AF-730C88EF7693}"/>
              </a:ext>
            </a:extLst>
          </p:cNvPr>
          <p:cNvSpPr/>
          <p:nvPr/>
        </p:nvSpPr>
        <p:spPr>
          <a:xfrm rot="18900000">
            <a:off x="6896349" y="351961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75FE6F-02F6-4E20-AB93-6A402A7654DD}"/>
              </a:ext>
            </a:extLst>
          </p:cNvPr>
          <p:cNvSpPr txBox="1"/>
          <p:nvPr/>
        </p:nvSpPr>
        <p:spPr>
          <a:xfrm>
            <a:off x="7266708" y="3429000"/>
            <a:ext cx="4829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/>
              <a:t>In questo modo, potremmo capire con che percentuale uno studente:</a:t>
            </a:r>
          </a:p>
          <a:p>
            <a:pPr algn="just"/>
            <a:endParaRPr lang="it-IT" sz="1200" dirty="0"/>
          </a:p>
          <a:p>
            <a:pPr marL="228600" indent="-228600" algn="just">
              <a:buFont typeface="+mj-lt"/>
              <a:buAutoNum type="arabicPeriod"/>
            </a:pPr>
            <a:r>
              <a:rPr lang="it-IT" sz="1200" dirty="0"/>
              <a:t>Sostiene un certo numero di esami al primo anno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it-IT" sz="1200" dirty="0"/>
              <a:t>Rischia di andare fuori corso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8699809E-6C1A-4D5F-93B6-0898710B00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4013" r="309"/>
          <a:stretch/>
        </p:blipFill>
        <p:spPr>
          <a:xfrm>
            <a:off x="-208439" y="0"/>
            <a:ext cx="6835806" cy="6858000"/>
          </a:xfrm>
        </p:spPr>
      </p:pic>
    </p:spTree>
    <p:extLst>
      <p:ext uri="{BB962C8B-B14F-4D97-AF65-F5344CB8AC3E}">
        <p14:creationId xmlns:p14="http://schemas.microsoft.com/office/powerpoint/2010/main" val="9434113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AA9B016-3962-4527-A0FA-E59B7D36D25D}"/>
              </a:ext>
            </a:extLst>
          </p:cNvPr>
          <p:cNvSpPr>
            <a:spLocks/>
          </p:cNvSpPr>
          <p:nvPr/>
        </p:nvSpPr>
        <p:spPr bwMode="auto">
          <a:xfrm rot="410959" flipH="1">
            <a:off x="1400949" y="2936109"/>
            <a:ext cx="2600893" cy="3528466"/>
          </a:xfrm>
          <a:custGeom>
            <a:avLst/>
            <a:gdLst>
              <a:gd name="connsiteX0" fmla="*/ 1696267 w 2854049"/>
              <a:gd name="connsiteY0" fmla="*/ 3431657 h 4135471"/>
              <a:gd name="connsiteX1" fmla="*/ 1344360 w 2854049"/>
              <a:gd name="connsiteY1" fmla="*/ 3783564 h 4135471"/>
              <a:gd name="connsiteX2" fmla="*/ 1696267 w 2854049"/>
              <a:gd name="connsiteY2" fmla="*/ 4135471 h 4135471"/>
              <a:gd name="connsiteX3" fmla="*/ 2048174 w 2854049"/>
              <a:gd name="connsiteY3" fmla="*/ 3783564 h 4135471"/>
              <a:gd name="connsiteX4" fmla="*/ 1696267 w 2854049"/>
              <a:gd name="connsiteY4" fmla="*/ 3431657 h 4135471"/>
              <a:gd name="connsiteX5" fmla="*/ 1470680 w 2854049"/>
              <a:gd name="connsiteY5" fmla="*/ 0 h 4135471"/>
              <a:gd name="connsiteX6" fmla="*/ 1360088 w 2854049"/>
              <a:gd name="connsiteY6" fmla="*/ 9020 h 4135471"/>
              <a:gd name="connsiteX7" fmla="*/ 1082638 w 2854049"/>
              <a:gd name="connsiteY7" fmla="*/ 72152 h 4135471"/>
              <a:gd name="connsiteX8" fmla="*/ 1000179 w 2854049"/>
              <a:gd name="connsiteY8" fmla="*/ 103217 h 4135471"/>
              <a:gd name="connsiteX9" fmla="*/ 918691 w 2854049"/>
              <a:gd name="connsiteY9" fmla="*/ 138291 h 4135471"/>
              <a:gd name="connsiteX10" fmla="*/ 839141 w 2854049"/>
              <a:gd name="connsiteY10" fmla="*/ 180379 h 4135471"/>
              <a:gd name="connsiteX11" fmla="*/ 765414 w 2854049"/>
              <a:gd name="connsiteY11" fmla="*/ 227479 h 4135471"/>
              <a:gd name="connsiteX12" fmla="*/ 694595 w 2854049"/>
              <a:gd name="connsiteY12" fmla="*/ 280591 h 4135471"/>
              <a:gd name="connsiteX13" fmla="*/ 629599 w 2854049"/>
              <a:gd name="connsiteY13" fmla="*/ 338714 h 4135471"/>
              <a:gd name="connsiteX14" fmla="*/ 569452 w 2854049"/>
              <a:gd name="connsiteY14" fmla="*/ 401847 h 4135471"/>
              <a:gd name="connsiteX15" fmla="*/ 515126 w 2854049"/>
              <a:gd name="connsiteY15" fmla="*/ 470992 h 4135471"/>
              <a:gd name="connsiteX16" fmla="*/ 467591 w 2854049"/>
              <a:gd name="connsiteY16" fmla="*/ 544147 h 4135471"/>
              <a:gd name="connsiteX17" fmla="*/ 426847 w 2854049"/>
              <a:gd name="connsiteY17" fmla="*/ 622311 h 4135471"/>
              <a:gd name="connsiteX18" fmla="*/ 392893 w 2854049"/>
              <a:gd name="connsiteY18" fmla="*/ 706488 h 4135471"/>
              <a:gd name="connsiteX19" fmla="*/ 338568 w 2854049"/>
              <a:gd name="connsiteY19" fmla="*/ 937976 h 4135471"/>
              <a:gd name="connsiteX20" fmla="*/ 333717 w 2854049"/>
              <a:gd name="connsiteY20" fmla="*/ 994094 h 4135471"/>
              <a:gd name="connsiteX21" fmla="*/ 331776 w 2854049"/>
              <a:gd name="connsiteY21" fmla="*/ 1047206 h 4135471"/>
              <a:gd name="connsiteX22" fmla="*/ 333717 w 2854049"/>
              <a:gd name="connsiteY22" fmla="*/ 1096308 h 4135471"/>
              <a:gd name="connsiteX23" fmla="*/ 334686 w 2854049"/>
              <a:gd name="connsiteY23" fmla="*/ 1145413 h 4135471"/>
              <a:gd name="connsiteX24" fmla="*/ 334686 w 2854049"/>
              <a:gd name="connsiteY24" fmla="*/ 1191509 h 4135471"/>
              <a:gd name="connsiteX25" fmla="*/ 329836 w 2854049"/>
              <a:gd name="connsiteY25" fmla="*/ 1234599 h 4135471"/>
              <a:gd name="connsiteX26" fmla="*/ 315284 w 2854049"/>
              <a:gd name="connsiteY26" fmla="*/ 1278693 h 4135471"/>
              <a:gd name="connsiteX27" fmla="*/ 289092 w 2854049"/>
              <a:gd name="connsiteY27" fmla="*/ 1331805 h 4135471"/>
              <a:gd name="connsiteX28" fmla="*/ 257078 w 2854049"/>
              <a:gd name="connsiteY28" fmla="*/ 1380908 h 4135471"/>
              <a:gd name="connsiteX29" fmla="*/ 222155 w 2854049"/>
              <a:gd name="connsiteY29" fmla="*/ 1423998 h 4135471"/>
              <a:gd name="connsiteX30" fmla="*/ 185291 w 2854049"/>
              <a:gd name="connsiteY30" fmla="*/ 1468092 h 4135471"/>
              <a:gd name="connsiteX31" fmla="*/ 146487 w 2854049"/>
              <a:gd name="connsiteY31" fmla="*/ 1508176 h 4135471"/>
              <a:gd name="connsiteX32" fmla="*/ 107683 w 2854049"/>
              <a:gd name="connsiteY32" fmla="*/ 1548261 h 4135471"/>
              <a:gd name="connsiteX33" fmla="*/ 70819 w 2854049"/>
              <a:gd name="connsiteY33" fmla="*/ 1592354 h 4135471"/>
              <a:gd name="connsiteX34" fmla="*/ 58206 w 2854049"/>
              <a:gd name="connsiteY34" fmla="*/ 1604378 h 4135471"/>
              <a:gd name="connsiteX35" fmla="*/ 42684 w 2854049"/>
              <a:gd name="connsiteY35" fmla="*/ 1619410 h 4135471"/>
              <a:gd name="connsiteX36" fmla="*/ 26193 w 2854049"/>
              <a:gd name="connsiteY36" fmla="*/ 1637448 h 4135471"/>
              <a:gd name="connsiteX37" fmla="*/ 12611 w 2854049"/>
              <a:gd name="connsiteY37" fmla="*/ 1655486 h 4135471"/>
              <a:gd name="connsiteX38" fmla="*/ 3882 w 2854049"/>
              <a:gd name="connsiteY38" fmla="*/ 1677533 h 4135471"/>
              <a:gd name="connsiteX39" fmla="*/ 0 w 2854049"/>
              <a:gd name="connsiteY39" fmla="*/ 1701583 h 4135471"/>
              <a:gd name="connsiteX40" fmla="*/ 4851 w 2854049"/>
              <a:gd name="connsiteY40" fmla="*/ 1726636 h 4135471"/>
              <a:gd name="connsiteX41" fmla="*/ 17462 w 2854049"/>
              <a:gd name="connsiteY41" fmla="*/ 1750687 h 4135471"/>
              <a:gd name="connsiteX42" fmla="*/ 38806 w 2854049"/>
              <a:gd name="connsiteY42" fmla="*/ 1770728 h 4135471"/>
              <a:gd name="connsiteX43" fmla="*/ 63057 w 2854049"/>
              <a:gd name="connsiteY43" fmla="*/ 1784759 h 4135471"/>
              <a:gd name="connsiteX44" fmla="*/ 93130 w 2854049"/>
              <a:gd name="connsiteY44" fmla="*/ 1797786 h 4135471"/>
              <a:gd name="connsiteX45" fmla="*/ 125143 w 2854049"/>
              <a:gd name="connsiteY45" fmla="*/ 1808809 h 4135471"/>
              <a:gd name="connsiteX46" fmla="*/ 157158 w 2854049"/>
              <a:gd name="connsiteY46" fmla="*/ 1819833 h 4135471"/>
              <a:gd name="connsiteX47" fmla="*/ 188201 w 2854049"/>
              <a:gd name="connsiteY47" fmla="*/ 1830855 h 4135471"/>
              <a:gd name="connsiteX48" fmla="*/ 218273 w 2854049"/>
              <a:gd name="connsiteY48" fmla="*/ 1843883 h 4135471"/>
              <a:gd name="connsiteX49" fmla="*/ 245437 w 2854049"/>
              <a:gd name="connsiteY49" fmla="*/ 1857912 h 4135471"/>
              <a:gd name="connsiteX50" fmla="*/ 264839 w 2854049"/>
              <a:gd name="connsiteY50" fmla="*/ 1875951 h 4135471"/>
              <a:gd name="connsiteX51" fmla="*/ 259018 w 2854049"/>
              <a:gd name="connsiteY51" fmla="*/ 1900001 h 4135471"/>
              <a:gd name="connsiteX52" fmla="*/ 248347 w 2854049"/>
              <a:gd name="connsiteY52" fmla="*/ 1922047 h 4135471"/>
              <a:gd name="connsiteX53" fmla="*/ 237676 w 2854049"/>
              <a:gd name="connsiteY53" fmla="*/ 1945097 h 4135471"/>
              <a:gd name="connsiteX54" fmla="*/ 226035 w 2854049"/>
              <a:gd name="connsiteY54" fmla="*/ 1967142 h 4135471"/>
              <a:gd name="connsiteX55" fmla="*/ 215364 w 2854049"/>
              <a:gd name="connsiteY55" fmla="*/ 1989189 h 4135471"/>
              <a:gd name="connsiteX56" fmla="*/ 207602 w 2854049"/>
              <a:gd name="connsiteY56" fmla="*/ 2011236 h 4135471"/>
              <a:gd name="connsiteX57" fmla="*/ 204693 w 2854049"/>
              <a:gd name="connsiteY57" fmla="*/ 2031277 h 4135471"/>
              <a:gd name="connsiteX58" fmla="*/ 206633 w 2854049"/>
              <a:gd name="connsiteY58" fmla="*/ 2053324 h 4135471"/>
              <a:gd name="connsiteX59" fmla="*/ 217304 w 2854049"/>
              <a:gd name="connsiteY59" fmla="*/ 2073366 h 4135471"/>
              <a:gd name="connsiteX60" fmla="*/ 236706 w 2854049"/>
              <a:gd name="connsiteY60" fmla="*/ 2093409 h 4135471"/>
              <a:gd name="connsiteX61" fmla="*/ 264839 w 2854049"/>
              <a:gd name="connsiteY61" fmla="*/ 2113450 h 4135471"/>
              <a:gd name="connsiteX62" fmla="*/ 259018 w 2854049"/>
              <a:gd name="connsiteY62" fmla="*/ 2129483 h 4135471"/>
              <a:gd name="connsiteX63" fmla="*/ 250288 w 2854049"/>
              <a:gd name="connsiteY63" fmla="*/ 2145517 h 4135471"/>
              <a:gd name="connsiteX64" fmla="*/ 243497 w 2854049"/>
              <a:gd name="connsiteY64" fmla="*/ 2164557 h 4135471"/>
              <a:gd name="connsiteX65" fmla="*/ 241557 w 2854049"/>
              <a:gd name="connsiteY65" fmla="*/ 2184601 h 4135471"/>
              <a:gd name="connsiteX66" fmla="*/ 245437 w 2854049"/>
              <a:gd name="connsiteY66" fmla="*/ 2204642 h 4135471"/>
              <a:gd name="connsiteX67" fmla="*/ 256109 w 2854049"/>
              <a:gd name="connsiteY67" fmla="*/ 2222680 h 4135471"/>
              <a:gd name="connsiteX68" fmla="*/ 269690 w 2854049"/>
              <a:gd name="connsiteY68" fmla="*/ 2236709 h 4135471"/>
              <a:gd name="connsiteX69" fmla="*/ 287151 w 2854049"/>
              <a:gd name="connsiteY69" fmla="*/ 2249737 h 4135471"/>
              <a:gd name="connsiteX70" fmla="*/ 304613 w 2854049"/>
              <a:gd name="connsiteY70" fmla="*/ 2258756 h 4135471"/>
              <a:gd name="connsiteX71" fmla="*/ 321105 w 2854049"/>
              <a:gd name="connsiteY71" fmla="*/ 2269780 h 4135471"/>
              <a:gd name="connsiteX72" fmla="*/ 336627 w 2854049"/>
              <a:gd name="connsiteY72" fmla="*/ 2284810 h 4135471"/>
              <a:gd name="connsiteX73" fmla="*/ 345358 w 2854049"/>
              <a:gd name="connsiteY73" fmla="*/ 2300845 h 4135471"/>
              <a:gd name="connsiteX74" fmla="*/ 354089 w 2854049"/>
              <a:gd name="connsiteY74" fmla="*/ 2329906 h 4135471"/>
              <a:gd name="connsiteX75" fmla="*/ 354089 w 2854049"/>
              <a:gd name="connsiteY75" fmla="*/ 2362976 h 4135471"/>
              <a:gd name="connsiteX76" fmla="*/ 351179 w 2854049"/>
              <a:gd name="connsiteY76" fmla="*/ 2394041 h 4135471"/>
              <a:gd name="connsiteX77" fmla="*/ 343417 w 2854049"/>
              <a:gd name="connsiteY77" fmla="*/ 2426108 h 4135471"/>
              <a:gd name="connsiteX78" fmla="*/ 336627 w 2854049"/>
              <a:gd name="connsiteY78" fmla="*/ 2457173 h 4135471"/>
              <a:gd name="connsiteX79" fmla="*/ 331776 w 2854049"/>
              <a:gd name="connsiteY79" fmla="*/ 2485233 h 4135471"/>
              <a:gd name="connsiteX80" fmla="*/ 327896 w 2854049"/>
              <a:gd name="connsiteY80" fmla="*/ 2525318 h 4135471"/>
              <a:gd name="connsiteX81" fmla="*/ 331776 w 2854049"/>
              <a:gd name="connsiteY81" fmla="*/ 2561393 h 4135471"/>
              <a:gd name="connsiteX82" fmla="*/ 342447 w 2854049"/>
              <a:gd name="connsiteY82" fmla="*/ 2594464 h 4135471"/>
              <a:gd name="connsiteX83" fmla="*/ 356029 w 2854049"/>
              <a:gd name="connsiteY83" fmla="*/ 2623524 h 4135471"/>
              <a:gd name="connsiteX84" fmla="*/ 375432 w 2854049"/>
              <a:gd name="connsiteY84" fmla="*/ 2646572 h 4135471"/>
              <a:gd name="connsiteX85" fmla="*/ 400654 w 2854049"/>
              <a:gd name="connsiteY85" fmla="*/ 2668619 h 4135471"/>
              <a:gd name="connsiteX86" fmla="*/ 424906 w 2854049"/>
              <a:gd name="connsiteY86" fmla="*/ 2686657 h 4135471"/>
              <a:gd name="connsiteX87" fmla="*/ 453040 w 2854049"/>
              <a:gd name="connsiteY87" fmla="*/ 2701688 h 4135471"/>
              <a:gd name="connsiteX88" fmla="*/ 481173 w 2854049"/>
              <a:gd name="connsiteY88" fmla="*/ 2714717 h 4135471"/>
              <a:gd name="connsiteX89" fmla="*/ 509306 w 2854049"/>
              <a:gd name="connsiteY89" fmla="*/ 2721731 h 4135471"/>
              <a:gd name="connsiteX90" fmla="*/ 560721 w 2854049"/>
              <a:gd name="connsiteY90" fmla="*/ 2730751 h 4135471"/>
              <a:gd name="connsiteX91" fmla="*/ 615047 w 2854049"/>
              <a:gd name="connsiteY91" fmla="*/ 2734758 h 4135471"/>
              <a:gd name="connsiteX92" fmla="*/ 672284 w 2854049"/>
              <a:gd name="connsiteY92" fmla="*/ 2732755 h 4135471"/>
              <a:gd name="connsiteX93" fmla="*/ 728550 w 2854049"/>
              <a:gd name="connsiteY93" fmla="*/ 2726742 h 4135471"/>
              <a:gd name="connsiteX94" fmla="*/ 784816 w 2854049"/>
              <a:gd name="connsiteY94" fmla="*/ 2719726 h 4135471"/>
              <a:gd name="connsiteX95" fmla="*/ 838171 w 2854049"/>
              <a:gd name="connsiteY95" fmla="*/ 2708704 h 4135471"/>
              <a:gd name="connsiteX96" fmla="*/ 885706 w 2854049"/>
              <a:gd name="connsiteY96" fmla="*/ 2695677 h 4135471"/>
              <a:gd name="connsiteX97" fmla="*/ 927421 w 2854049"/>
              <a:gd name="connsiteY97" fmla="*/ 2681646 h 4135471"/>
              <a:gd name="connsiteX98" fmla="*/ 944882 w 2854049"/>
              <a:gd name="connsiteY98" fmla="*/ 2675633 h 4135471"/>
              <a:gd name="connsiteX99" fmla="*/ 968165 w 2854049"/>
              <a:gd name="connsiteY99" fmla="*/ 2668619 h 4135471"/>
              <a:gd name="connsiteX100" fmla="*/ 993388 w 2854049"/>
              <a:gd name="connsiteY100" fmla="*/ 2661605 h 4135471"/>
              <a:gd name="connsiteX101" fmla="*/ 1019581 w 2854049"/>
              <a:gd name="connsiteY101" fmla="*/ 2654590 h 4135471"/>
              <a:gd name="connsiteX102" fmla="*/ 1047714 w 2854049"/>
              <a:gd name="connsiteY102" fmla="*/ 2650582 h 4135471"/>
              <a:gd name="connsiteX103" fmla="*/ 1075847 w 2854049"/>
              <a:gd name="connsiteY103" fmla="*/ 2648577 h 4135471"/>
              <a:gd name="connsiteX104" fmla="*/ 1100100 w 2854049"/>
              <a:gd name="connsiteY104" fmla="*/ 2652585 h 4135471"/>
              <a:gd name="connsiteX105" fmla="*/ 1121442 w 2854049"/>
              <a:gd name="connsiteY105" fmla="*/ 2661605 h 4135471"/>
              <a:gd name="connsiteX106" fmla="*/ 1140844 w 2854049"/>
              <a:gd name="connsiteY106" fmla="*/ 2679643 h 4135471"/>
              <a:gd name="connsiteX107" fmla="*/ 1158306 w 2854049"/>
              <a:gd name="connsiteY107" fmla="*/ 2708704 h 4135471"/>
              <a:gd name="connsiteX108" fmla="*/ 1174797 w 2854049"/>
              <a:gd name="connsiteY108" fmla="*/ 2745782 h 4135471"/>
              <a:gd name="connsiteX109" fmla="*/ 1190319 w 2854049"/>
              <a:gd name="connsiteY109" fmla="*/ 2788872 h 4135471"/>
              <a:gd name="connsiteX110" fmla="*/ 1202931 w 2854049"/>
              <a:gd name="connsiteY110" fmla="*/ 2837975 h 4135471"/>
              <a:gd name="connsiteX111" fmla="*/ 1215541 w 2854049"/>
              <a:gd name="connsiteY111" fmla="*/ 2889083 h 4135471"/>
              <a:gd name="connsiteX112" fmla="*/ 1226212 w 2854049"/>
              <a:gd name="connsiteY112" fmla="*/ 2942195 h 4135471"/>
              <a:gd name="connsiteX113" fmla="*/ 1235914 w 2854049"/>
              <a:gd name="connsiteY113" fmla="*/ 2996309 h 4135471"/>
              <a:gd name="connsiteX114" fmla="*/ 1245616 w 2854049"/>
              <a:gd name="connsiteY114" fmla="*/ 3049421 h 4135471"/>
              <a:gd name="connsiteX115" fmla="*/ 1252407 w 2854049"/>
              <a:gd name="connsiteY115" fmla="*/ 3098524 h 4135471"/>
              <a:gd name="connsiteX116" fmla="*/ 1261138 w 2854049"/>
              <a:gd name="connsiteY116" fmla="*/ 3144621 h 4135471"/>
              <a:gd name="connsiteX117" fmla="*/ 1267927 w 2854049"/>
              <a:gd name="connsiteY117" fmla="*/ 3182701 h 4135471"/>
              <a:gd name="connsiteX118" fmla="*/ 1273749 w 2854049"/>
              <a:gd name="connsiteY118" fmla="*/ 3215771 h 4135471"/>
              <a:gd name="connsiteX119" fmla="*/ 1405683 w 2854049"/>
              <a:gd name="connsiteY119" fmla="*/ 3238820 h 4135471"/>
              <a:gd name="connsiteX120" fmla="*/ 1539558 w 2854049"/>
              <a:gd name="connsiteY120" fmla="*/ 3251847 h 4135471"/>
              <a:gd name="connsiteX121" fmla="*/ 1677312 w 2854049"/>
              <a:gd name="connsiteY121" fmla="*/ 3253851 h 4135471"/>
              <a:gd name="connsiteX122" fmla="*/ 1817977 w 2854049"/>
              <a:gd name="connsiteY122" fmla="*/ 3246837 h 4135471"/>
              <a:gd name="connsiteX123" fmla="*/ 1963493 w 2854049"/>
              <a:gd name="connsiteY123" fmla="*/ 3226793 h 4135471"/>
              <a:gd name="connsiteX124" fmla="*/ 1998071 w 2854049"/>
              <a:gd name="connsiteY124" fmla="*/ 3220300 h 4135471"/>
              <a:gd name="connsiteX125" fmla="*/ 1972544 w 2854049"/>
              <a:gd name="connsiteY125" fmla="*/ 2990832 h 4135471"/>
              <a:gd name="connsiteX126" fmla="*/ 1866104 w 2854049"/>
              <a:gd name="connsiteY126" fmla="*/ 2529483 h 4135471"/>
              <a:gd name="connsiteX127" fmla="*/ 1085631 w 2854049"/>
              <a:gd name="connsiteY127" fmla="*/ 1773024 h 4135471"/>
              <a:gd name="connsiteX128" fmla="*/ 1277747 w 2854049"/>
              <a:gd name="connsiteY128" fmla="*/ 968535 h 4135471"/>
              <a:gd name="connsiteX129" fmla="*/ 1914134 w 2854049"/>
              <a:gd name="connsiteY129" fmla="*/ 872477 h 4135471"/>
              <a:gd name="connsiteX130" fmla="*/ 2334389 w 2854049"/>
              <a:gd name="connsiteY130" fmla="*/ 1316747 h 4135471"/>
              <a:gd name="connsiteX131" fmla="*/ 2850702 w 2854049"/>
              <a:gd name="connsiteY131" fmla="*/ 1256710 h 4135471"/>
              <a:gd name="connsiteX132" fmla="*/ 2851858 w 2854049"/>
              <a:gd name="connsiteY132" fmla="*/ 1288484 h 4135471"/>
              <a:gd name="connsiteX133" fmla="*/ 2854049 w 2854049"/>
              <a:gd name="connsiteY133" fmla="*/ 1252639 h 4135471"/>
              <a:gd name="connsiteX134" fmla="*/ 2852109 w 2854049"/>
              <a:gd name="connsiteY134" fmla="*/ 1156435 h 4135471"/>
              <a:gd name="connsiteX135" fmla="*/ 2845318 w 2854049"/>
              <a:gd name="connsiteY135" fmla="*/ 1062236 h 4135471"/>
              <a:gd name="connsiteX136" fmla="*/ 2830767 w 2854049"/>
              <a:gd name="connsiteY136" fmla="*/ 971045 h 4135471"/>
              <a:gd name="connsiteX137" fmla="*/ 2811365 w 2854049"/>
              <a:gd name="connsiteY137" fmla="*/ 881857 h 4135471"/>
              <a:gd name="connsiteX138" fmla="*/ 2787112 w 2854049"/>
              <a:gd name="connsiteY138" fmla="*/ 799684 h 4135471"/>
              <a:gd name="connsiteX139" fmla="*/ 2759950 w 2854049"/>
              <a:gd name="connsiteY139" fmla="*/ 724526 h 4135471"/>
              <a:gd name="connsiteX140" fmla="*/ 2728906 w 2854049"/>
              <a:gd name="connsiteY140" fmla="*/ 657385 h 4135471"/>
              <a:gd name="connsiteX141" fmla="*/ 2682340 w 2854049"/>
              <a:gd name="connsiteY141" fmla="*/ 577215 h 4135471"/>
              <a:gd name="connsiteX142" fmla="*/ 2631895 w 2854049"/>
              <a:gd name="connsiteY142" fmla="*/ 501055 h 4135471"/>
              <a:gd name="connsiteX143" fmla="*/ 2574659 w 2854049"/>
              <a:gd name="connsiteY143" fmla="*/ 429907 h 4135471"/>
              <a:gd name="connsiteX144" fmla="*/ 2513543 w 2854049"/>
              <a:gd name="connsiteY144" fmla="*/ 361762 h 4135471"/>
              <a:gd name="connsiteX145" fmla="*/ 2446606 w 2854049"/>
              <a:gd name="connsiteY145" fmla="*/ 300634 h 4135471"/>
              <a:gd name="connsiteX146" fmla="*/ 2371907 w 2854049"/>
              <a:gd name="connsiteY146" fmla="*/ 243513 h 4135471"/>
              <a:gd name="connsiteX147" fmla="*/ 2294299 w 2854049"/>
              <a:gd name="connsiteY147" fmla="*/ 192406 h 4135471"/>
              <a:gd name="connsiteX148" fmla="*/ 2211840 w 2854049"/>
              <a:gd name="connsiteY148" fmla="*/ 147311 h 4135471"/>
              <a:gd name="connsiteX149" fmla="*/ 2121620 w 2854049"/>
              <a:gd name="connsiteY149" fmla="*/ 109230 h 4135471"/>
              <a:gd name="connsiteX150" fmla="*/ 2028490 w 2854049"/>
              <a:gd name="connsiteY150" fmla="*/ 74157 h 4135471"/>
              <a:gd name="connsiteX151" fmla="*/ 1927599 w 2854049"/>
              <a:gd name="connsiteY151" fmla="*/ 47099 h 4135471"/>
              <a:gd name="connsiteX152" fmla="*/ 1821858 w 2854049"/>
              <a:gd name="connsiteY152" fmla="*/ 25053 h 4135471"/>
              <a:gd name="connsiteX153" fmla="*/ 1711265 w 2854049"/>
              <a:gd name="connsiteY153" fmla="*/ 10021 h 4135471"/>
              <a:gd name="connsiteX154" fmla="*/ 1594853 w 2854049"/>
              <a:gd name="connsiteY154" fmla="*/ 1002 h 413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854049" h="4135471">
                <a:moveTo>
                  <a:pt x="1696267" y="3431657"/>
                </a:moveTo>
                <a:cubicBezTo>
                  <a:pt x="1501914" y="3431657"/>
                  <a:pt x="1344360" y="3589211"/>
                  <a:pt x="1344360" y="3783564"/>
                </a:cubicBezTo>
                <a:cubicBezTo>
                  <a:pt x="1344360" y="3977917"/>
                  <a:pt x="1501914" y="4135471"/>
                  <a:pt x="1696267" y="4135471"/>
                </a:cubicBezTo>
                <a:cubicBezTo>
                  <a:pt x="1890620" y="4135471"/>
                  <a:pt x="2048174" y="3977917"/>
                  <a:pt x="2048174" y="3783564"/>
                </a:cubicBezTo>
                <a:cubicBezTo>
                  <a:pt x="2048174" y="3589211"/>
                  <a:pt x="1890620" y="3431657"/>
                  <a:pt x="1696267" y="3431657"/>
                </a:cubicBezTo>
                <a:close/>
                <a:moveTo>
                  <a:pt x="1470680" y="0"/>
                </a:moveTo>
                <a:lnTo>
                  <a:pt x="1360088" y="9020"/>
                </a:lnTo>
                <a:lnTo>
                  <a:pt x="1082638" y="72152"/>
                </a:lnTo>
                <a:lnTo>
                  <a:pt x="1000179" y="103217"/>
                </a:lnTo>
                <a:lnTo>
                  <a:pt x="918691" y="138291"/>
                </a:lnTo>
                <a:lnTo>
                  <a:pt x="839141" y="180379"/>
                </a:lnTo>
                <a:lnTo>
                  <a:pt x="765414" y="227479"/>
                </a:lnTo>
                <a:lnTo>
                  <a:pt x="694595" y="280591"/>
                </a:lnTo>
                <a:lnTo>
                  <a:pt x="629599" y="338714"/>
                </a:lnTo>
                <a:lnTo>
                  <a:pt x="569452" y="401847"/>
                </a:lnTo>
                <a:lnTo>
                  <a:pt x="515126" y="470992"/>
                </a:lnTo>
                <a:lnTo>
                  <a:pt x="467591" y="544147"/>
                </a:lnTo>
                <a:lnTo>
                  <a:pt x="426847" y="622311"/>
                </a:lnTo>
                <a:lnTo>
                  <a:pt x="392893" y="706488"/>
                </a:lnTo>
                <a:lnTo>
                  <a:pt x="338568" y="937976"/>
                </a:lnTo>
                <a:lnTo>
                  <a:pt x="333717" y="994094"/>
                </a:lnTo>
                <a:lnTo>
                  <a:pt x="331776" y="1047206"/>
                </a:lnTo>
                <a:lnTo>
                  <a:pt x="333717" y="1096308"/>
                </a:lnTo>
                <a:lnTo>
                  <a:pt x="334686" y="1145413"/>
                </a:lnTo>
                <a:lnTo>
                  <a:pt x="334686" y="1191509"/>
                </a:lnTo>
                <a:lnTo>
                  <a:pt x="329836" y="1234599"/>
                </a:lnTo>
                <a:lnTo>
                  <a:pt x="315284" y="1278693"/>
                </a:lnTo>
                <a:lnTo>
                  <a:pt x="289092" y="1331805"/>
                </a:lnTo>
                <a:lnTo>
                  <a:pt x="257078" y="1380908"/>
                </a:lnTo>
                <a:lnTo>
                  <a:pt x="222155" y="1423998"/>
                </a:lnTo>
                <a:lnTo>
                  <a:pt x="185291" y="1468092"/>
                </a:lnTo>
                <a:lnTo>
                  <a:pt x="146487" y="1508176"/>
                </a:lnTo>
                <a:lnTo>
                  <a:pt x="107683" y="1548261"/>
                </a:lnTo>
                <a:lnTo>
                  <a:pt x="70819" y="1592354"/>
                </a:lnTo>
                <a:lnTo>
                  <a:pt x="58206" y="1604378"/>
                </a:lnTo>
                <a:lnTo>
                  <a:pt x="42684" y="1619410"/>
                </a:lnTo>
                <a:lnTo>
                  <a:pt x="26193" y="1637448"/>
                </a:lnTo>
                <a:lnTo>
                  <a:pt x="12611" y="1655486"/>
                </a:lnTo>
                <a:lnTo>
                  <a:pt x="3882" y="1677533"/>
                </a:lnTo>
                <a:lnTo>
                  <a:pt x="0" y="1701583"/>
                </a:lnTo>
                <a:lnTo>
                  <a:pt x="4851" y="1726636"/>
                </a:lnTo>
                <a:lnTo>
                  <a:pt x="17462" y="1750687"/>
                </a:lnTo>
                <a:lnTo>
                  <a:pt x="38806" y="1770728"/>
                </a:lnTo>
                <a:lnTo>
                  <a:pt x="63057" y="1784759"/>
                </a:lnTo>
                <a:lnTo>
                  <a:pt x="93130" y="1797786"/>
                </a:lnTo>
                <a:lnTo>
                  <a:pt x="125143" y="1808809"/>
                </a:lnTo>
                <a:lnTo>
                  <a:pt x="157158" y="1819833"/>
                </a:lnTo>
                <a:lnTo>
                  <a:pt x="188201" y="1830855"/>
                </a:lnTo>
                <a:lnTo>
                  <a:pt x="218273" y="1843883"/>
                </a:lnTo>
                <a:lnTo>
                  <a:pt x="245437" y="1857912"/>
                </a:lnTo>
                <a:lnTo>
                  <a:pt x="264839" y="1875951"/>
                </a:lnTo>
                <a:lnTo>
                  <a:pt x="259018" y="1900001"/>
                </a:lnTo>
                <a:lnTo>
                  <a:pt x="248347" y="1922047"/>
                </a:lnTo>
                <a:lnTo>
                  <a:pt x="237676" y="1945097"/>
                </a:lnTo>
                <a:lnTo>
                  <a:pt x="226035" y="1967142"/>
                </a:lnTo>
                <a:lnTo>
                  <a:pt x="215364" y="1989189"/>
                </a:lnTo>
                <a:lnTo>
                  <a:pt x="207602" y="2011236"/>
                </a:lnTo>
                <a:lnTo>
                  <a:pt x="204693" y="2031277"/>
                </a:lnTo>
                <a:lnTo>
                  <a:pt x="206633" y="2053324"/>
                </a:lnTo>
                <a:lnTo>
                  <a:pt x="217304" y="2073366"/>
                </a:lnTo>
                <a:lnTo>
                  <a:pt x="236706" y="2093409"/>
                </a:lnTo>
                <a:lnTo>
                  <a:pt x="264839" y="2113450"/>
                </a:lnTo>
                <a:lnTo>
                  <a:pt x="259018" y="2129483"/>
                </a:lnTo>
                <a:lnTo>
                  <a:pt x="250288" y="2145517"/>
                </a:lnTo>
                <a:lnTo>
                  <a:pt x="243497" y="2164557"/>
                </a:lnTo>
                <a:lnTo>
                  <a:pt x="241557" y="2184601"/>
                </a:lnTo>
                <a:lnTo>
                  <a:pt x="245437" y="2204642"/>
                </a:lnTo>
                <a:lnTo>
                  <a:pt x="256109" y="2222680"/>
                </a:lnTo>
                <a:lnTo>
                  <a:pt x="269690" y="2236709"/>
                </a:lnTo>
                <a:lnTo>
                  <a:pt x="287151" y="2249737"/>
                </a:lnTo>
                <a:lnTo>
                  <a:pt x="304613" y="2258756"/>
                </a:lnTo>
                <a:lnTo>
                  <a:pt x="321105" y="2269780"/>
                </a:lnTo>
                <a:lnTo>
                  <a:pt x="336627" y="2284810"/>
                </a:lnTo>
                <a:lnTo>
                  <a:pt x="345358" y="2300845"/>
                </a:lnTo>
                <a:lnTo>
                  <a:pt x="354089" y="2329906"/>
                </a:lnTo>
                <a:lnTo>
                  <a:pt x="354089" y="2362976"/>
                </a:lnTo>
                <a:lnTo>
                  <a:pt x="351179" y="2394041"/>
                </a:lnTo>
                <a:lnTo>
                  <a:pt x="343417" y="2426108"/>
                </a:lnTo>
                <a:lnTo>
                  <a:pt x="336627" y="2457173"/>
                </a:lnTo>
                <a:lnTo>
                  <a:pt x="331776" y="2485233"/>
                </a:lnTo>
                <a:lnTo>
                  <a:pt x="327896" y="2525318"/>
                </a:lnTo>
                <a:lnTo>
                  <a:pt x="331776" y="2561393"/>
                </a:lnTo>
                <a:lnTo>
                  <a:pt x="342447" y="2594464"/>
                </a:lnTo>
                <a:lnTo>
                  <a:pt x="356029" y="2623524"/>
                </a:lnTo>
                <a:lnTo>
                  <a:pt x="375432" y="2646572"/>
                </a:lnTo>
                <a:lnTo>
                  <a:pt x="400654" y="2668619"/>
                </a:lnTo>
                <a:lnTo>
                  <a:pt x="424906" y="2686657"/>
                </a:lnTo>
                <a:lnTo>
                  <a:pt x="453040" y="2701688"/>
                </a:lnTo>
                <a:lnTo>
                  <a:pt x="481173" y="2714717"/>
                </a:lnTo>
                <a:lnTo>
                  <a:pt x="509306" y="2721731"/>
                </a:lnTo>
                <a:lnTo>
                  <a:pt x="560721" y="2730751"/>
                </a:lnTo>
                <a:lnTo>
                  <a:pt x="615047" y="2734758"/>
                </a:lnTo>
                <a:lnTo>
                  <a:pt x="672284" y="2732755"/>
                </a:lnTo>
                <a:lnTo>
                  <a:pt x="728550" y="2726742"/>
                </a:lnTo>
                <a:lnTo>
                  <a:pt x="784816" y="2719726"/>
                </a:lnTo>
                <a:lnTo>
                  <a:pt x="838171" y="2708704"/>
                </a:lnTo>
                <a:lnTo>
                  <a:pt x="885706" y="2695677"/>
                </a:lnTo>
                <a:lnTo>
                  <a:pt x="927421" y="2681646"/>
                </a:lnTo>
                <a:lnTo>
                  <a:pt x="944882" y="2675633"/>
                </a:lnTo>
                <a:lnTo>
                  <a:pt x="968165" y="2668619"/>
                </a:lnTo>
                <a:lnTo>
                  <a:pt x="993388" y="2661605"/>
                </a:lnTo>
                <a:lnTo>
                  <a:pt x="1019581" y="2654590"/>
                </a:lnTo>
                <a:lnTo>
                  <a:pt x="1047714" y="2650582"/>
                </a:lnTo>
                <a:lnTo>
                  <a:pt x="1075847" y="2648577"/>
                </a:lnTo>
                <a:lnTo>
                  <a:pt x="1100100" y="2652585"/>
                </a:lnTo>
                <a:lnTo>
                  <a:pt x="1121442" y="2661605"/>
                </a:lnTo>
                <a:lnTo>
                  <a:pt x="1140844" y="2679643"/>
                </a:lnTo>
                <a:lnTo>
                  <a:pt x="1158306" y="2708704"/>
                </a:lnTo>
                <a:lnTo>
                  <a:pt x="1174797" y="2745782"/>
                </a:lnTo>
                <a:lnTo>
                  <a:pt x="1190319" y="2788872"/>
                </a:lnTo>
                <a:lnTo>
                  <a:pt x="1202931" y="2837975"/>
                </a:lnTo>
                <a:lnTo>
                  <a:pt x="1215541" y="2889083"/>
                </a:lnTo>
                <a:lnTo>
                  <a:pt x="1226212" y="2942195"/>
                </a:lnTo>
                <a:lnTo>
                  <a:pt x="1235914" y="2996309"/>
                </a:lnTo>
                <a:lnTo>
                  <a:pt x="1245616" y="3049421"/>
                </a:lnTo>
                <a:lnTo>
                  <a:pt x="1252407" y="3098524"/>
                </a:lnTo>
                <a:lnTo>
                  <a:pt x="1261138" y="3144621"/>
                </a:lnTo>
                <a:lnTo>
                  <a:pt x="1267927" y="3182701"/>
                </a:lnTo>
                <a:lnTo>
                  <a:pt x="1273749" y="3215771"/>
                </a:lnTo>
                <a:lnTo>
                  <a:pt x="1405683" y="3238820"/>
                </a:lnTo>
                <a:lnTo>
                  <a:pt x="1539558" y="3251847"/>
                </a:lnTo>
                <a:lnTo>
                  <a:pt x="1677312" y="3253851"/>
                </a:lnTo>
                <a:lnTo>
                  <a:pt x="1817977" y="3246837"/>
                </a:lnTo>
                <a:lnTo>
                  <a:pt x="1963493" y="3226793"/>
                </a:lnTo>
                <a:lnTo>
                  <a:pt x="1998071" y="3220300"/>
                </a:lnTo>
                <a:lnTo>
                  <a:pt x="1972544" y="2990832"/>
                </a:lnTo>
                <a:cubicBezTo>
                  <a:pt x="1951990" y="2824419"/>
                  <a:pt x="1923973" y="2664322"/>
                  <a:pt x="1866104" y="2529483"/>
                </a:cubicBezTo>
                <a:cubicBezTo>
                  <a:pt x="1798827" y="2378364"/>
                  <a:pt x="1318234" y="2057324"/>
                  <a:pt x="1085631" y="1773024"/>
                </a:cubicBezTo>
                <a:cubicBezTo>
                  <a:pt x="1039452" y="1683967"/>
                  <a:pt x="924385" y="1218329"/>
                  <a:pt x="1277747" y="968535"/>
                </a:cubicBezTo>
                <a:cubicBezTo>
                  <a:pt x="1430175" y="835482"/>
                  <a:pt x="1702005" y="831017"/>
                  <a:pt x="1914134" y="872477"/>
                </a:cubicBezTo>
                <a:cubicBezTo>
                  <a:pt x="2031257" y="905756"/>
                  <a:pt x="2240228" y="1053847"/>
                  <a:pt x="2334389" y="1316747"/>
                </a:cubicBezTo>
                <a:lnTo>
                  <a:pt x="2850702" y="1256710"/>
                </a:lnTo>
                <a:lnTo>
                  <a:pt x="2851858" y="1288484"/>
                </a:lnTo>
                <a:lnTo>
                  <a:pt x="2854049" y="1252639"/>
                </a:lnTo>
                <a:lnTo>
                  <a:pt x="2852109" y="1156435"/>
                </a:lnTo>
                <a:lnTo>
                  <a:pt x="2845318" y="1062236"/>
                </a:lnTo>
                <a:lnTo>
                  <a:pt x="2830767" y="971045"/>
                </a:lnTo>
                <a:lnTo>
                  <a:pt x="2811365" y="881857"/>
                </a:lnTo>
                <a:lnTo>
                  <a:pt x="2787112" y="799684"/>
                </a:lnTo>
                <a:lnTo>
                  <a:pt x="2759950" y="724526"/>
                </a:lnTo>
                <a:lnTo>
                  <a:pt x="2728906" y="657385"/>
                </a:lnTo>
                <a:lnTo>
                  <a:pt x="2682340" y="577215"/>
                </a:lnTo>
                <a:lnTo>
                  <a:pt x="2631895" y="501055"/>
                </a:lnTo>
                <a:lnTo>
                  <a:pt x="2574659" y="429907"/>
                </a:lnTo>
                <a:lnTo>
                  <a:pt x="2513543" y="361762"/>
                </a:lnTo>
                <a:lnTo>
                  <a:pt x="2446606" y="300634"/>
                </a:lnTo>
                <a:lnTo>
                  <a:pt x="2371907" y="243513"/>
                </a:lnTo>
                <a:lnTo>
                  <a:pt x="2294299" y="192406"/>
                </a:lnTo>
                <a:lnTo>
                  <a:pt x="2211840" y="147311"/>
                </a:lnTo>
                <a:lnTo>
                  <a:pt x="2121620" y="109230"/>
                </a:lnTo>
                <a:lnTo>
                  <a:pt x="2028490" y="74157"/>
                </a:lnTo>
                <a:lnTo>
                  <a:pt x="1927599" y="47099"/>
                </a:lnTo>
                <a:lnTo>
                  <a:pt x="1821858" y="25053"/>
                </a:lnTo>
                <a:lnTo>
                  <a:pt x="1711265" y="10021"/>
                </a:lnTo>
                <a:lnTo>
                  <a:pt x="1594853" y="1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DFA81E-E3FC-4EEE-9F4A-133D44525D6C}"/>
              </a:ext>
            </a:extLst>
          </p:cNvPr>
          <p:cNvSpPr txBox="1"/>
          <p:nvPr/>
        </p:nvSpPr>
        <p:spPr>
          <a:xfrm>
            <a:off x="5722226" y="910265"/>
            <a:ext cx="5569540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itchFamily="34" charset="0"/>
              </a:rPr>
              <a:t>Risultati</a:t>
            </a:r>
            <a:r>
              <a:rPr lang="en-US" altLang="ko-KR" sz="3600" dirty="0">
                <a:latin typeface="+mj-lt"/>
                <a:cs typeface="Arial" pitchFamily="34" charset="0"/>
              </a:rPr>
              <a:t> del Fuzzy Clustering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07ACBCF3-8627-4887-935C-BA7425CA44BF}"/>
              </a:ext>
            </a:extLst>
          </p:cNvPr>
          <p:cNvSpPr txBox="1">
            <a:spLocks/>
          </p:cNvSpPr>
          <p:nvPr/>
        </p:nvSpPr>
        <p:spPr>
          <a:xfrm>
            <a:off x="6283834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2BDF61BE-00F1-4480-BA77-A42DD43D68AC}"/>
              </a:ext>
            </a:extLst>
          </p:cNvPr>
          <p:cNvSpPr txBox="1">
            <a:spLocks/>
          </p:cNvSpPr>
          <p:nvPr/>
        </p:nvSpPr>
        <p:spPr>
          <a:xfrm>
            <a:off x="8178889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99EFE895-591A-4B20-8048-2E85D19AD468}"/>
              </a:ext>
            </a:extLst>
          </p:cNvPr>
          <p:cNvSpPr txBox="1">
            <a:spLocks/>
          </p:cNvSpPr>
          <p:nvPr/>
        </p:nvSpPr>
        <p:spPr>
          <a:xfrm>
            <a:off x="10073944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A1A63F-60F2-4FDE-A3D4-CA80D4E48C29}"/>
              </a:ext>
            </a:extLst>
          </p:cNvPr>
          <p:cNvSpPr txBox="1"/>
          <p:nvPr/>
        </p:nvSpPr>
        <p:spPr>
          <a:xfrm>
            <a:off x="5684947" y="404816"/>
            <a:ext cx="564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accent3"/>
                </a:solidFill>
                <a:cs typeface="Arial" pitchFamily="34" charset="0"/>
              </a:rPr>
              <a:t>Quanti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accent3"/>
                </a:solidFill>
                <a:cs typeface="Arial" pitchFamily="34" charset="0"/>
              </a:rPr>
              <a:t>esami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 fa al primo anno? 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42" name="Group 24">
            <a:extLst>
              <a:ext uri="{FF2B5EF4-FFF2-40B4-BE49-F238E27FC236}">
                <a16:creationId xmlns:a16="http://schemas.microsoft.com/office/drawing/2014/main" id="{31BEE668-40F3-4A59-99D3-492909DFD6D8}"/>
              </a:ext>
            </a:extLst>
          </p:cNvPr>
          <p:cNvGrpSpPr/>
          <p:nvPr/>
        </p:nvGrpSpPr>
        <p:grpSpPr>
          <a:xfrm>
            <a:off x="6027585" y="4192512"/>
            <a:ext cx="1418285" cy="738664"/>
            <a:chOff x="2551705" y="4283314"/>
            <a:chExt cx="2357003" cy="73866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09D965-3210-47FF-BC68-5CACF1E1E8B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CEE300-587A-456B-B3F0-2388CCBCEEF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24">
            <a:extLst>
              <a:ext uri="{FF2B5EF4-FFF2-40B4-BE49-F238E27FC236}">
                <a16:creationId xmlns:a16="http://schemas.microsoft.com/office/drawing/2014/main" id="{0D33CAA3-73AE-4AD1-ACD8-464553332852}"/>
              </a:ext>
            </a:extLst>
          </p:cNvPr>
          <p:cNvGrpSpPr/>
          <p:nvPr/>
        </p:nvGrpSpPr>
        <p:grpSpPr>
          <a:xfrm>
            <a:off x="7922640" y="4192512"/>
            <a:ext cx="1418285" cy="738664"/>
            <a:chOff x="2551705" y="4283314"/>
            <a:chExt cx="2357003" cy="7386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0BCD25-9805-4FF9-A54F-0950085BE83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7F3DBF-F752-42D0-A6A4-38E4C30A9F5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24">
            <a:extLst>
              <a:ext uri="{FF2B5EF4-FFF2-40B4-BE49-F238E27FC236}">
                <a16:creationId xmlns:a16="http://schemas.microsoft.com/office/drawing/2014/main" id="{6566FEB1-AAEE-4273-9A42-40884428E911}"/>
              </a:ext>
            </a:extLst>
          </p:cNvPr>
          <p:cNvGrpSpPr/>
          <p:nvPr/>
        </p:nvGrpSpPr>
        <p:grpSpPr>
          <a:xfrm>
            <a:off x="9817695" y="4192512"/>
            <a:ext cx="1418285" cy="738664"/>
            <a:chOff x="2551705" y="4283314"/>
            <a:chExt cx="2357003" cy="73866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6F7DD0-5EED-4EFB-BFD9-22ACF92975F9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210C5-DA21-477F-AEC9-3970DAAE535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155">
            <a:extLst>
              <a:ext uri="{FF2B5EF4-FFF2-40B4-BE49-F238E27FC236}">
                <a16:creationId xmlns:a16="http://schemas.microsoft.com/office/drawing/2014/main" id="{E03B0B12-36E0-4BF3-B0A8-1418E4EF78AD}"/>
              </a:ext>
            </a:extLst>
          </p:cNvPr>
          <p:cNvGrpSpPr/>
          <p:nvPr/>
        </p:nvGrpSpPr>
        <p:grpSpPr>
          <a:xfrm>
            <a:off x="177078" y="250926"/>
            <a:ext cx="4368495" cy="4900474"/>
            <a:chOff x="1070741" y="2355612"/>
            <a:chExt cx="3504767" cy="2331169"/>
          </a:xfrm>
        </p:grpSpPr>
        <p:sp>
          <p:nvSpPr>
            <p:cNvPr id="28" name="Freeform 2">
              <a:extLst>
                <a:ext uri="{FF2B5EF4-FFF2-40B4-BE49-F238E27FC236}">
                  <a16:creationId xmlns:a16="http://schemas.microsoft.com/office/drawing/2014/main" id="{2299D686-6897-42F0-84B5-8433A983A2C3}"/>
                </a:ext>
              </a:extLst>
            </p:cNvPr>
            <p:cNvSpPr/>
            <p:nvPr/>
          </p:nvSpPr>
          <p:spPr>
            <a:xfrm>
              <a:off x="2107924" y="2660424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9" name="Group 157">
              <a:extLst>
                <a:ext uri="{FF2B5EF4-FFF2-40B4-BE49-F238E27FC236}">
                  <a16:creationId xmlns:a16="http://schemas.microsoft.com/office/drawing/2014/main" id="{D6111108-0AAE-4FFD-8621-D09AE205AF8B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9" name="Rectangle 166">
                <a:extLst>
                  <a:ext uri="{FF2B5EF4-FFF2-40B4-BE49-F238E27FC236}">
                    <a16:creationId xmlns:a16="http://schemas.microsoft.com/office/drawing/2014/main" id="{FF9D95C9-5E65-42EC-A98F-41820D6B3766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Rectangle 167">
                <a:extLst>
                  <a:ext uri="{FF2B5EF4-FFF2-40B4-BE49-F238E27FC236}">
                    <a16:creationId xmlns:a16="http://schemas.microsoft.com/office/drawing/2014/main" id="{6E3FD402-0D39-4A2A-8CDC-EA6F3067FB5C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30" name="Group 158">
              <a:extLst>
                <a:ext uri="{FF2B5EF4-FFF2-40B4-BE49-F238E27FC236}">
                  <a16:creationId xmlns:a16="http://schemas.microsoft.com/office/drawing/2014/main" id="{4773D168-2EA4-4571-BC32-9B1FC4D347BC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7" name="Rectangle 164">
                <a:extLst>
                  <a:ext uri="{FF2B5EF4-FFF2-40B4-BE49-F238E27FC236}">
                    <a16:creationId xmlns:a16="http://schemas.microsoft.com/office/drawing/2014/main" id="{8C000781-6B43-49B2-A69C-EAF111A1477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Rectangle 165">
                <a:extLst>
                  <a:ext uri="{FF2B5EF4-FFF2-40B4-BE49-F238E27FC236}">
                    <a16:creationId xmlns:a16="http://schemas.microsoft.com/office/drawing/2014/main" id="{B7B2B75F-ACB2-40C0-9BBF-C5B3D99766D9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" name="Group 159">
              <a:extLst>
                <a:ext uri="{FF2B5EF4-FFF2-40B4-BE49-F238E27FC236}">
                  <a16:creationId xmlns:a16="http://schemas.microsoft.com/office/drawing/2014/main" id="{371D2321-98B6-415F-B7B7-5F6C3A8F115C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55" name="Oval 162">
                <a:extLst>
                  <a:ext uri="{FF2B5EF4-FFF2-40B4-BE49-F238E27FC236}">
                    <a16:creationId xmlns:a16="http://schemas.microsoft.com/office/drawing/2014/main" id="{8C8A4FB9-273B-4CF8-8DDE-F27E610A0FFE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Oval 163">
                <a:extLst>
                  <a:ext uri="{FF2B5EF4-FFF2-40B4-BE49-F238E27FC236}">
                    <a16:creationId xmlns:a16="http://schemas.microsoft.com/office/drawing/2014/main" id="{3A246C83-80AC-446F-AAAD-A879AE74FA52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3" name="Rounded Rectangle 14">
              <a:extLst>
                <a:ext uri="{FF2B5EF4-FFF2-40B4-BE49-F238E27FC236}">
                  <a16:creationId xmlns:a16="http://schemas.microsoft.com/office/drawing/2014/main" id="{50B142CD-22CE-4509-8DB7-15D4191C340C}"/>
                </a:ext>
              </a:extLst>
            </p:cNvPr>
            <p:cNvSpPr/>
            <p:nvPr/>
          </p:nvSpPr>
          <p:spPr>
            <a:xfrm rot="21005748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Diagonal Stripe 161">
              <a:extLst>
                <a:ext uri="{FF2B5EF4-FFF2-40B4-BE49-F238E27FC236}">
                  <a16:creationId xmlns:a16="http://schemas.microsoft.com/office/drawing/2014/main" id="{332E67D7-2821-45E6-88E5-79BB8DE75E0B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E8FEA73-E1BA-4713-A723-1C000BBA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61067"/>
              </p:ext>
            </p:extLst>
          </p:nvPr>
        </p:nvGraphicFramePr>
        <p:xfrm>
          <a:off x="4472999" y="3177122"/>
          <a:ext cx="754736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473">
                  <a:extLst>
                    <a:ext uri="{9D8B030D-6E8A-4147-A177-3AD203B41FA5}">
                      <a16:colId xmlns:a16="http://schemas.microsoft.com/office/drawing/2014/main" val="1442711907"/>
                    </a:ext>
                  </a:extLst>
                </a:gridCol>
                <a:gridCol w="1509473">
                  <a:extLst>
                    <a:ext uri="{9D8B030D-6E8A-4147-A177-3AD203B41FA5}">
                      <a16:colId xmlns:a16="http://schemas.microsoft.com/office/drawing/2014/main" val="1055676833"/>
                    </a:ext>
                  </a:extLst>
                </a:gridCol>
                <a:gridCol w="1509473">
                  <a:extLst>
                    <a:ext uri="{9D8B030D-6E8A-4147-A177-3AD203B41FA5}">
                      <a16:colId xmlns:a16="http://schemas.microsoft.com/office/drawing/2014/main" val="2356483195"/>
                    </a:ext>
                  </a:extLst>
                </a:gridCol>
                <a:gridCol w="1509473">
                  <a:extLst>
                    <a:ext uri="{9D8B030D-6E8A-4147-A177-3AD203B41FA5}">
                      <a16:colId xmlns:a16="http://schemas.microsoft.com/office/drawing/2014/main" val="260753688"/>
                    </a:ext>
                  </a:extLst>
                </a:gridCol>
                <a:gridCol w="1509473">
                  <a:extLst>
                    <a:ext uri="{9D8B030D-6E8A-4147-A177-3AD203B41FA5}">
                      <a16:colId xmlns:a16="http://schemas.microsoft.com/office/drawing/2014/main" val="3631253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0 -&gt; 15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16 -&gt; 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31 -&gt; 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&gt;45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78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[88]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9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[67]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263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[98]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931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[79]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710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615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9D107AC-1A6C-40E7-A65B-8E197F1689B8}"/>
              </a:ext>
            </a:extLst>
          </p:cNvPr>
          <p:cNvGrpSpPr/>
          <p:nvPr/>
        </p:nvGrpSpPr>
        <p:grpSpPr>
          <a:xfrm>
            <a:off x="420508" y="734986"/>
            <a:ext cx="3921998" cy="5576040"/>
            <a:chOff x="1105009" y="665240"/>
            <a:chExt cx="3688534" cy="52441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A9B016-3962-4527-A0FA-E59B7D36D25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B0BB5A-99ED-43D3-9770-70D9CC0E516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DFA81E-E3FC-4EEE-9F4A-133D44525D6C}"/>
              </a:ext>
            </a:extLst>
          </p:cNvPr>
          <p:cNvSpPr txBox="1"/>
          <p:nvPr/>
        </p:nvSpPr>
        <p:spPr>
          <a:xfrm>
            <a:off x="5101389" y="1030549"/>
            <a:ext cx="6227657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itchFamily="34" charset="0"/>
              </a:rPr>
              <a:t>Risultati</a:t>
            </a:r>
            <a:r>
              <a:rPr lang="en-US" altLang="ko-KR" sz="3600" dirty="0">
                <a:latin typeface="+mj-lt"/>
                <a:cs typeface="Arial" pitchFamily="34" charset="0"/>
              </a:rPr>
              <a:t> del Fuzzy Clustering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A1A63F-60F2-4FDE-A3D4-CA80D4E48C29}"/>
              </a:ext>
            </a:extLst>
          </p:cNvPr>
          <p:cNvSpPr txBox="1"/>
          <p:nvPr/>
        </p:nvSpPr>
        <p:spPr>
          <a:xfrm>
            <a:off x="5684947" y="365654"/>
            <a:ext cx="564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b="1" dirty="0">
                <a:solidFill>
                  <a:schemeClr val="accent3"/>
                </a:solidFill>
                <a:cs typeface="Arial" pitchFamily="34" charset="0"/>
              </a:rPr>
              <a:t>Si Laurea IN CORSO?!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37426093-512C-4F70-A717-F8539D8D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67519"/>
              </p:ext>
            </p:extLst>
          </p:nvPr>
        </p:nvGraphicFramePr>
        <p:xfrm>
          <a:off x="4534783" y="3272861"/>
          <a:ext cx="7185171" cy="1601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5057">
                  <a:extLst>
                    <a:ext uri="{9D8B030D-6E8A-4147-A177-3AD203B41FA5}">
                      <a16:colId xmlns:a16="http://schemas.microsoft.com/office/drawing/2014/main" val="3944371828"/>
                    </a:ext>
                  </a:extLst>
                </a:gridCol>
                <a:gridCol w="2395057">
                  <a:extLst>
                    <a:ext uri="{9D8B030D-6E8A-4147-A177-3AD203B41FA5}">
                      <a16:colId xmlns:a16="http://schemas.microsoft.com/office/drawing/2014/main" val="1137174414"/>
                    </a:ext>
                  </a:extLst>
                </a:gridCol>
                <a:gridCol w="2395057">
                  <a:extLst>
                    <a:ext uri="{9D8B030D-6E8A-4147-A177-3AD203B41FA5}">
                      <a16:colId xmlns:a16="http://schemas.microsoft.com/office/drawing/2014/main" val="2132471101"/>
                    </a:ext>
                  </a:extLst>
                </a:gridCol>
              </a:tblGrid>
              <a:tr h="53366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CENTROIDE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FUORI CORSO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 CORSO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853739"/>
                  </a:ext>
                </a:extLst>
              </a:tr>
              <a:tr h="53366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[72, 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96,4%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3,6%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94621"/>
                  </a:ext>
                </a:extLst>
              </a:tr>
              <a:tr h="53366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[98, 40]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190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569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0">
            <a:extLst>
              <a:ext uri="{FF2B5EF4-FFF2-40B4-BE49-F238E27FC236}">
                <a16:creationId xmlns:a16="http://schemas.microsoft.com/office/drawing/2014/main" id="{217BE31F-A129-45DD-8071-A63EC47D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12">
            <a:extLst>
              <a:ext uri="{FF2B5EF4-FFF2-40B4-BE49-F238E27FC236}">
                <a16:creationId xmlns:a16="http://schemas.microsoft.com/office/drawing/2014/main" id="{7CA163AC-F477-454A-9FB4-81324C004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9D7097-03A6-4239-A2E0-784E82C23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13887E5-2F5F-4C9D-92F5-F80D937A8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7A4F98D-BAD2-4F7F-93D3-FD86C479A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BA2120E-6E1E-4A2B-9CD8-94C39AD80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264DA4AC-C3A7-46CE-96BA-018B8FCFE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73A5202-BD67-46B2-9FAB-C1B28AB42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1E70EE5-EE26-44BD-A18E-777A1A3D5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04A980C-59CB-46F2-A571-87612CDD2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353B73E-7D3C-4184-87FD-295B6B341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2EF8F173-9834-4DD9-B995-3F8DAAAE7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8A9567B5-6E50-4B28-8AC5-CDC159A89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F98F9214-A978-485D-814B-5FE3EC57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80A8AB3C-056D-4907-ACF6-ABD5BA905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F51BEC3-1414-4B86-B1E1-0051FF181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69D94F0-358D-4931-B5CA-5A223180D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5CFB12DB-F2CC-466C-828B-009EA7B57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43D8F6E9-0540-4297-A310-D7C9FA65A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77E47D8-A4D7-46C2-9EF0-AF1C777C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1D21ED2-F5A9-4411-934F-B972429F4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E2EDE38A-AE13-4408-9B8B-EE6F62C91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3630CEB6-A7D8-45A1-AC44-147C2AF13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3118EC2-A2C7-4CDB-887C-21E0B0C4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D642C1-20ED-4515-B19F-47B6CC834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Isosceles Triangle 22">
              <a:extLst>
                <a:ext uri="{FF2B5EF4-FFF2-40B4-BE49-F238E27FC236}">
                  <a16:creationId xmlns:a16="http://schemas.microsoft.com/office/drawing/2014/main" id="{0E5C6FE8-B8C9-4163-830B-3F8E408E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3A09EDA-AF27-4D31-8A57-4407E0574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AA2AF720-30D9-48D7-8FAD-B5F52753AC6A}"/>
              </a:ext>
            </a:extLst>
          </p:cNvPr>
          <p:cNvSpPr/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K-</a:t>
            </a:r>
            <a:r>
              <a:rPr lang="en-US" altLang="ko-KR" sz="4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Nearst</a:t>
            </a: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Neighbors </a:t>
            </a:r>
          </a:p>
        </p:txBody>
      </p:sp>
      <p:pic>
        <p:nvPicPr>
          <p:cNvPr id="6" name="Segnaposto immagine 5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86952097-38B5-4C24-80AB-2C537AE04712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48" r="2247" b="1212"/>
          <a:stretch/>
        </p:blipFill>
        <p:spPr>
          <a:xfrm>
            <a:off x="4941863" y="638176"/>
            <a:ext cx="6651649" cy="3331203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B3B299D-04C8-4957-A81C-3C4DAC5E028E}"/>
              </a:ext>
            </a:extLst>
          </p:cNvPr>
          <p:cNvSpPr txBox="1"/>
          <p:nvPr/>
        </p:nvSpPr>
        <p:spPr>
          <a:xfrm>
            <a:off x="5118447" y="4267830"/>
            <a:ext cx="6281873" cy="1783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/>
              <a:t>L’algoritmo</a:t>
            </a:r>
            <a:r>
              <a:rPr lang="en-US" sz="1200" dirty="0"/>
              <a:t> </a:t>
            </a:r>
            <a:r>
              <a:rPr lang="en-US" sz="1200" dirty="0" err="1"/>
              <a:t>si</a:t>
            </a:r>
            <a:r>
              <a:rPr lang="en-US" sz="1200" dirty="0"/>
              <a:t> </a:t>
            </a:r>
            <a:r>
              <a:rPr lang="en-US" sz="1200" dirty="0" err="1"/>
              <a:t>basa</a:t>
            </a:r>
            <a:r>
              <a:rPr lang="en-US" sz="1200" dirty="0"/>
              <a:t> </a:t>
            </a:r>
            <a:r>
              <a:rPr lang="en-US" sz="1200" dirty="0" err="1"/>
              <a:t>sulla</a:t>
            </a:r>
            <a:r>
              <a:rPr lang="en-US" sz="1200" dirty="0"/>
              <a:t> </a:t>
            </a:r>
            <a:r>
              <a:rPr lang="en-US" sz="1200" dirty="0" err="1"/>
              <a:t>somiglianza</a:t>
            </a:r>
            <a:r>
              <a:rPr lang="en-US" sz="1200" dirty="0"/>
              <a:t> </a:t>
            </a:r>
            <a:r>
              <a:rPr lang="en-US" sz="1200" dirty="0" err="1"/>
              <a:t>delle</a:t>
            </a:r>
            <a:r>
              <a:rPr lang="en-US" sz="1200" dirty="0"/>
              <a:t> </a:t>
            </a:r>
            <a:r>
              <a:rPr lang="en-US" sz="1200" dirty="0" err="1"/>
              <a:t>caratteristiche</a:t>
            </a:r>
            <a:r>
              <a:rPr lang="en-US" sz="1200" dirty="0"/>
              <a:t>, </a:t>
            </a:r>
            <a:r>
              <a:rPr lang="en-US" sz="1200" dirty="0" err="1"/>
              <a:t>più</a:t>
            </a:r>
            <a:r>
              <a:rPr lang="en-US" sz="1200" dirty="0"/>
              <a:t> un </a:t>
            </a:r>
            <a:r>
              <a:rPr lang="en-US" sz="1200" dirty="0" err="1"/>
              <a:t>istanza</a:t>
            </a:r>
            <a:r>
              <a:rPr lang="en-US" sz="1200" dirty="0"/>
              <a:t> è </a:t>
            </a:r>
            <a:r>
              <a:rPr lang="en-US" sz="1200" dirty="0" err="1"/>
              <a:t>vicina</a:t>
            </a:r>
            <a:r>
              <a:rPr lang="en-US" sz="1200" dirty="0"/>
              <a:t> a un data point, </a:t>
            </a:r>
            <a:r>
              <a:rPr lang="en-US" sz="1200" dirty="0" err="1"/>
              <a:t>più</a:t>
            </a:r>
            <a:r>
              <a:rPr lang="en-US" sz="1200" dirty="0"/>
              <a:t> </a:t>
            </a:r>
            <a:r>
              <a:rPr lang="en-US" sz="1200" dirty="0" err="1"/>
              <a:t>il</a:t>
            </a:r>
            <a:r>
              <a:rPr lang="en-US" sz="1200" dirty="0"/>
              <a:t> </a:t>
            </a:r>
            <a:r>
              <a:rPr lang="en-US" sz="1200" dirty="0" err="1"/>
              <a:t>knn</a:t>
            </a:r>
            <a:r>
              <a:rPr lang="en-US" sz="1200" dirty="0"/>
              <a:t> li </a:t>
            </a:r>
            <a:r>
              <a:rPr lang="en-US" sz="1200" dirty="0" err="1"/>
              <a:t>considererà</a:t>
            </a:r>
            <a:r>
              <a:rPr lang="en-US" sz="1200" dirty="0"/>
              <a:t> </a:t>
            </a:r>
            <a:r>
              <a:rPr lang="en-US" sz="1200" dirty="0" err="1"/>
              <a:t>simili</a:t>
            </a:r>
            <a:r>
              <a:rPr lang="en-US" sz="12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/>
              <a:t>Oltre</a:t>
            </a:r>
            <a:r>
              <a:rPr lang="en-US" sz="1200" dirty="0"/>
              <a:t> </a:t>
            </a:r>
            <a:r>
              <a:rPr lang="en-US" sz="1200" dirty="0" err="1"/>
              <a:t>alla</a:t>
            </a:r>
            <a:r>
              <a:rPr lang="en-US" sz="1200" dirty="0"/>
              <a:t> </a:t>
            </a:r>
            <a:r>
              <a:rPr lang="en-US" sz="1200" dirty="0" err="1"/>
              <a:t>distanza</a:t>
            </a:r>
            <a:r>
              <a:rPr lang="en-US" sz="1200" dirty="0"/>
              <a:t>, </a:t>
            </a:r>
            <a:r>
              <a:rPr lang="en-US" sz="1200" dirty="0" err="1"/>
              <a:t>l’algoritmo</a:t>
            </a:r>
            <a:r>
              <a:rPr lang="en-US" sz="1200" dirty="0"/>
              <a:t> </a:t>
            </a:r>
            <a:r>
              <a:rPr lang="en-US" sz="1200" dirty="0" err="1"/>
              <a:t>prevede</a:t>
            </a:r>
            <a:r>
              <a:rPr lang="en-US" sz="1200" dirty="0"/>
              <a:t> di </a:t>
            </a:r>
            <a:r>
              <a:rPr lang="en-US" sz="1200" dirty="0" err="1"/>
              <a:t>fissare</a:t>
            </a:r>
            <a:r>
              <a:rPr lang="en-US" sz="1200" dirty="0"/>
              <a:t> un </a:t>
            </a:r>
            <a:r>
              <a:rPr lang="en-US" sz="1200" dirty="0" err="1"/>
              <a:t>parametro</a:t>
            </a:r>
            <a:r>
              <a:rPr lang="en-US" sz="1200" dirty="0"/>
              <a:t> k, </a:t>
            </a:r>
            <a:r>
              <a:rPr lang="en-US" sz="1200" dirty="0" err="1"/>
              <a:t>scelto</a:t>
            </a:r>
            <a:r>
              <a:rPr lang="en-US" sz="1200" dirty="0"/>
              <a:t> </a:t>
            </a:r>
            <a:r>
              <a:rPr lang="en-US" sz="1200" dirty="0" err="1"/>
              <a:t>arbitrariamente</a:t>
            </a:r>
            <a:r>
              <a:rPr lang="en-US" sz="1200" dirty="0"/>
              <a:t>, </a:t>
            </a:r>
            <a:r>
              <a:rPr lang="en-US" sz="1200" dirty="0" err="1"/>
              <a:t>che</a:t>
            </a:r>
            <a:r>
              <a:rPr lang="en-US" sz="1200" dirty="0"/>
              <a:t> </a:t>
            </a:r>
            <a:r>
              <a:rPr lang="en-US" sz="1200" dirty="0" err="1"/>
              <a:t>identifica</a:t>
            </a:r>
            <a:r>
              <a:rPr lang="en-US" sz="1200" dirty="0"/>
              <a:t> </a:t>
            </a:r>
            <a:r>
              <a:rPr lang="en-US" sz="1200" dirty="0" err="1"/>
              <a:t>il</a:t>
            </a:r>
            <a:r>
              <a:rPr lang="en-US" sz="1200" dirty="0"/>
              <a:t> </a:t>
            </a:r>
            <a:r>
              <a:rPr lang="en-US" sz="1200" dirty="0" err="1"/>
              <a:t>numero</a:t>
            </a:r>
            <a:r>
              <a:rPr lang="en-US" sz="1200" dirty="0"/>
              <a:t> di data points </a:t>
            </a:r>
            <a:r>
              <a:rPr lang="en-US" sz="1200" dirty="0" err="1"/>
              <a:t>più</a:t>
            </a:r>
            <a:r>
              <a:rPr lang="en-US" sz="1200" dirty="0"/>
              <a:t> </a:t>
            </a:r>
            <a:r>
              <a:rPr lang="en-US" sz="1200" dirty="0" err="1"/>
              <a:t>vicini</a:t>
            </a:r>
            <a:r>
              <a:rPr lang="en-US" sz="1200" dirty="0"/>
              <a:t>. </a:t>
            </a:r>
            <a:r>
              <a:rPr lang="en-US" sz="1200" dirty="0" err="1"/>
              <a:t>L’algoritmo</a:t>
            </a:r>
            <a:r>
              <a:rPr lang="en-US" sz="1200" dirty="0"/>
              <a:t> </a:t>
            </a:r>
            <a:r>
              <a:rPr lang="en-US" sz="1200" dirty="0" err="1"/>
              <a:t>valuta</a:t>
            </a:r>
            <a:r>
              <a:rPr lang="en-US" sz="1200" dirty="0"/>
              <a:t> le k </a:t>
            </a:r>
            <a:r>
              <a:rPr lang="en-US" sz="1200" dirty="0" err="1"/>
              <a:t>minime</a:t>
            </a:r>
            <a:r>
              <a:rPr lang="en-US" sz="1200" dirty="0"/>
              <a:t> </a:t>
            </a:r>
            <a:r>
              <a:rPr lang="en-US" sz="1200" dirty="0" err="1"/>
              <a:t>distanze</a:t>
            </a:r>
            <a:r>
              <a:rPr lang="en-US" sz="1200" dirty="0"/>
              <a:t> </a:t>
            </a:r>
            <a:r>
              <a:rPr lang="en-US" sz="1200" dirty="0" err="1"/>
              <a:t>così</a:t>
            </a:r>
            <a:r>
              <a:rPr lang="en-US" sz="1200" dirty="0"/>
              <a:t> </a:t>
            </a:r>
            <a:r>
              <a:rPr lang="en-US" sz="1200" dirty="0" err="1"/>
              <a:t>ottenute</a:t>
            </a:r>
            <a:r>
              <a:rPr lang="en-US" sz="1200" dirty="0"/>
              <a:t>. La </a:t>
            </a:r>
            <a:r>
              <a:rPr lang="en-US" sz="1200" dirty="0" err="1"/>
              <a:t>classe</a:t>
            </a:r>
            <a:r>
              <a:rPr lang="en-US" sz="1200" dirty="0"/>
              <a:t> </a:t>
            </a:r>
            <a:r>
              <a:rPr lang="en-US" sz="1200" dirty="0" err="1"/>
              <a:t>che</a:t>
            </a:r>
            <a:r>
              <a:rPr lang="en-US" sz="1200" dirty="0"/>
              <a:t> </a:t>
            </a:r>
            <a:r>
              <a:rPr lang="en-US" sz="1200" dirty="0" err="1"/>
              <a:t>ottiene</a:t>
            </a:r>
            <a:r>
              <a:rPr lang="en-US" sz="1200" dirty="0"/>
              <a:t> </a:t>
            </a:r>
            <a:r>
              <a:rPr lang="en-US" sz="1200" dirty="0" err="1"/>
              <a:t>il</a:t>
            </a:r>
            <a:r>
              <a:rPr lang="en-US" sz="1200" dirty="0"/>
              <a:t> </a:t>
            </a:r>
            <a:r>
              <a:rPr lang="en-US" sz="1200" dirty="0" err="1"/>
              <a:t>maggior</a:t>
            </a:r>
            <a:r>
              <a:rPr lang="en-US" sz="1200" dirty="0"/>
              <a:t> </a:t>
            </a:r>
            <a:r>
              <a:rPr lang="en-US" sz="1200" dirty="0" err="1"/>
              <a:t>numero</a:t>
            </a:r>
            <a:r>
              <a:rPr lang="en-US" sz="1200" dirty="0"/>
              <a:t> di </a:t>
            </a:r>
            <a:r>
              <a:rPr lang="en-US" sz="1200" dirty="0" err="1"/>
              <a:t>queste</a:t>
            </a:r>
            <a:r>
              <a:rPr lang="en-US" sz="1200" dirty="0"/>
              <a:t> </a:t>
            </a:r>
            <a:r>
              <a:rPr lang="en-US" sz="1200" dirty="0" err="1"/>
              <a:t>distanze</a:t>
            </a:r>
            <a:r>
              <a:rPr lang="en-US" sz="1200" dirty="0"/>
              <a:t> è </a:t>
            </a:r>
            <a:r>
              <a:rPr lang="en-US" sz="1200" dirty="0" err="1"/>
              <a:t>scelta</a:t>
            </a:r>
            <a:r>
              <a:rPr lang="en-US" sz="1200" dirty="0"/>
              <a:t> come </a:t>
            </a:r>
            <a:r>
              <a:rPr lang="en-US" sz="1200" dirty="0" err="1"/>
              <a:t>previsione</a:t>
            </a:r>
            <a:r>
              <a:rPr lang="en-US" sz="1200" dirty="0"/>
              <a:t>.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E411FA-C9CB-47DD-BF58-817FB6146E9D}"/>
              </a:ext>
            </a:extLst>
          </p:cNvPr>
          <p:cNvSpPr txBox="1"/>
          <p:nvPr/>
        </p:nvSpPr>
        <p:spPr>
          <a:xfrm>
            <a:off x="1930376" y="1574663"/>
            <a:ext cx="1375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373440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Mile Stones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Condurre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uno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studio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sul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dominio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del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progetto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Analizzare</a:t>
                </a:r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il</a:t>
                </a:r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dominio</a:t>
                </a:r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 di </a:t>
                </a:r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azione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82616" y="2328570"/>
            <a:ext cx="5458493" cy="886162"/>
            <a:chOff x="5819650" y="1666120"/>
            <a:chExt cx="5458493" cy="8861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Prendere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atto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dei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dati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di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partenza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comprenderne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il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contenuto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semantico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ed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effettuare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una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fase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di data preparation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Studiare</a:t>
                </a:r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il</a:t>
                </a:r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 Dataset di </a:t>
                </a:r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partenza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77996" y="3697090"/>
            <a:ext cx="5458493" cy="886162"/>
            <a:chOff x="5819650" y="1666120"/>
            <a:chExt cx="5458493" cy="8861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Scegliere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il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modello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di ML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adatto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addestrarlo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sui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dati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disposizione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Scegliere</a:t>
                </a:r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 un </a:t>
                </a:r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modello</a:t>
                </a:r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 e </a:t>
                </a:r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addestrarlo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73376" y="5065609"/>
            <a:ext cx="5458493" cy="701496"/>
            <a:chOff x="5819650" y="1666120"/>
            <a:chExt cx="5458493" cy="70149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Discutere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risultati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ottenuti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Analizzare</a:t>
                </a:r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i</a:t>
                </a:r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chemeClr val="bg1"/>
                    </a:solidFill>
                    <a:cs typeface="Arial" pitchFamily="34" charset="0"/>
                  </a:rPr>
                  <a:t>risultati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AA9B016-3962-4527-A0FA-E59B7D36D25D}"/>
              </a:ext>
            </a:extLst>
          </p:cNvPr>
          <p:cNvSpPr>
            <a:spLocks/>
          </p:cNvSpPr>
          <p:nvPr/>
        </p:nvSpPr>
        <p:spPr bwMode="auto">
          <a:xfrm rot="410959" flipH="1">
            <a:off x="864160" y="1913802"/>
            <a:ext cx="3034695" cy="4397224"/>
          </a:xfrm>
          <a:custGeom>
            <a:avLst/>
            <a:gdLst>
              <a:gd name="connsiteX0" fmla="*/ 1696267 w 2854049"/>
              <a:gd name="connsiteY0" fmla="*/ 3431657 h 4135471"/>
              <a:gd name="connsiteX1" fmla="*/ 1344360 w 2854049"/>
              <a:gd name="connsiteY1" fmla="*/ 3783564 h 4135471"/>
              <a:gd name="connsiteX2" fmla="*/ 1696267 w 2854049"/>
              <a:gd name="connsiteY2" fmla="*/ 4135471 h 4135471"/>
              <a:gd name="connsiteX3" fmla="*/ 2048174 w 2854049"/>
              <a:gd name="connsiteY3" fmla="*/ 3783564 h 4135471"/>
              <a:gd name="connsiteX4" fmla="*/ 1696267 w 2854049"/>
              <a:gd name="connsiteY4" fmla="*/ 3431657 h 4135471"/>
              <a:gd name="connsiteX5" fmla="*/ 1470680 w 2854049"/>
              <a:gd name="connsiteY5" fmla="*/ 0 h 4135471"/>
              <a:gd name="connsiteX6" fmla="*/ 1360088 w 2854049"/>
              <a:gd name="connsiteY6" fmla="*/ 9020 h 4135471"/>
              <a:gd name="connsiteX7" fmla="*/ 1082638 w 2854049"/>
              <a:gd name="connsiteY7" fmla="*/ 72152 h 4135471"/>
              <a:gd name="connsiteX8" fmla="*/ 1000179 w 2854049"/>
              <a:gd name="connsiteY8" fmla="*/ 103217 h 4135471"/>
              <a:gd name="connsiteX9" fmla="*/ 918691 w 2854049"/>
              <a:gd name="connsiteY9" fmla="*/ 138291 h 4135471"/>
              <a:gd name="connsiteX10" fmla="*/ 839141 w 2854049"/>
              <a:gd name="connsiteY10" fmla="*/ 180379 h 4135471"/>
              <a:gd name="connsiteX11" fmla="*/ 765414 w 2854049"/>
              <a:gd name="connsiteY11" fmla="*/ 227479 h 4135471"/>
              <a:gd name="connsiteX12" fmla="*/ 694595 w 2854049"/>
              <a:gd name="connsiteY12" fmla="*/ 280591 h 4135471"/>
              <a:gd name="connsiteX13" fmla="*/ 629599 w 2854049"/>
              <a:gd name="connsiteY13" fmla="*/ 338714 h 4135471"/>
              <a:gd name="connsiteX14" fmla="*/ 569452 w 2854049"/>
              <a:gd name="connsiteY14" fmla="*/ 401847 h 4135471"/>
              <a:gd name="connsiteX15" fmla="*/ 515126 w 2854049"/>
              <a:gd name="connsiteY15" fmla="*/ 470992 h 4135471"/>
              <a:gd name="connsiteX16" fmla="*/ 467591 w 2854049"/>
              <a:gd name="connsiteY16" fmla="*/ 544147 h 4135471"/>
              <a:gd name="connsiteX17" fmla="*/ 426847 w 2854049"/>
              <a:gd name="connsiteY17" fmla="*/ 622311 h 4135471"/>
              <a:gd name="connsiteX18" fmla="*/ 392893 w 2854049"/>
              <a:gd name="connsiteY18" fmla="*/ 706488 h 4135471"/>
              <a:gd name="connsiteX19" fmla="*/ 338568 w 2854049"/>
              <a:gd name="connsiteY19" fmla="*/ 937976 h 4135471"/>
              <a:gd name="connsiteX20" fmla="*/ 333717 w 2854049"/>
              <a:gd name="connsiteY20" fmla="*/ 994094 h 4135471"/>
              <a:gd name="connsiteX21" fmla="*/ 331776 w 2854049"/>
              <a:gd name="connsiteY21" fmla="*/ 1047206 h 4135471"/>
              <a:gd name="connsiteX22" fmla="*/ 333717 w 2854049"/>
              <a:gd name="connsiteY22" fmla="*/ 1096308 h 4135471"/>
              <a:gd name="connsiteX23" fmla="*/ 334686 w 2854049"/>
              <a:gd name="connsiteY23" fmla="*/ 1145413 h 4135471"/>
              <a:gd name="connsiteX24" fmla="*/ 334686 w 2854049"/>
              <a:gd name="connsiteY24" fmla="*/ 1191509 h 4135471"/>
              <a:gd name="connsiteX25" fmla="*/ 329836 w 2854049"/>
              <a:gd name="connsiteY25" fmla="*/ 1234599 h 4135471"/>
              <a:gd name="connsiteX26" fmla="*/ 315284 w 2854049"/>
              <a:gd name="connsiteY26" fmla="*/ 1278693 h 4135471"/>
              <a:gd name="connsiteX27" fmla="*/ 289092 w 2854049"/>
              <a:gd name="connsiteY27" fmla="*/ 1331805 h 4135471"/>
              <a:gd name="connsiteX28" fmla="*/ 257078 w 2854049"/>
              <a:gd name="connsiteY28" fmla="*/ 1380908 h 4135471"/>
              <a:gd name="connsiteX29" fmla="*/ 222155 w 2854049"/>
              <a:gd name="connsiteY29" fmla="*/ 1423998 h 4135471"/>
              <a:gd name="connsiteX30" fmla="*/ 185291 w 2854049"/>
              <a:gd name="connsiteY30" fmla="*/ 1468092 h 4135471"/>
              <a:gd name="connsiteX31" fmla="*/ 146487 w 2854049"/>
              <a:gd name="connsiteY31" fmla="*/ 1508176 h 4135471"/>
              <a:gd name="connsiteX32" fmla="*/ 107683 w 2854049"/>
              <a:gd name="connsiteY32" fmla="*/ 1548261 h 4135471"/>
              <a:gd name="connsiteX33" fmla="*/ 70819 w 2854049"/>
              <a:gd name="connsiteY33" fmla="*/ 1592354 h 4135471"/>
              <a:gd name="connsiteX34" fmla="*/ 58206 w 2854049"/>
              <a:gd name="connsiteY34" fmla="*/ 1604378 h 4135471"/>
              <a:gd name="connsiteX35" fmla="*/ 42684 w 2854049"/>
              <a:gd name="connsiteY35" fmla="*/ 1619410 h 4135471"/>
              <a:gd name="connsiteX36" fmla="*/ 26193 w 2854049"/>
              <a:gd name="connsiteY36" fmla="*/ 1637448 h 4135471"/>
              <a:gd name="connsiteX37" fmla="*/ 12611 w 2854049"/>
              <a:gd name="connsiteY37" fmla="*/ 1655486 h 4135471"/>
              <a:gd name="connsiteX38" fmla="*/ 3882 w 2854049"/>
              <a:gd name="connsiteY38" fmla="*/ 1677533 h 4135471"/>
              <a:gd name="connsiteX39" fmla="*/ 0 w 2854049"/>
              <a:gd name="connsiteY39" fmla="*/ 1701583 h 4135471"/>
              <a:gd name="connsiteX40" fmla="*/ 4851 w 2854049"/>
              <a:gd name="connsiteY40" fmla="*/ 1726636 h 4135471"/>
              <a:gd name="connsiteX41" fmla="*/ 17462 w 2854049"/>
              <a:gd name="connsiteY41" fmla="*/ 1750687 h 4135471"/>
              <a:gd name="connsiteX42" fmla="*/ 38806 w 2854049"/>
              <a:gd name="connsiteY42" fmla="*/ 1770728 h 4135471"/>
              <a:gd name="connsiteX43" fmla="*/ 63057 w 2854049"/>
              <a:gd name="connsiteY43" fmla="*/ 1784759 h 4135471"/>
              <a:gd name="connsiteX44" fmla="*/ 93130 w 2854049"/>
              <a:gd name="connsiteY44" fmla="*/ 1797786 h 4135471"/>
              <a:gd name="connsiteX45" fmla="*/ 125143 w 2854049"/>
              <a:gd name="connsiteY45" fmla="*/ 1808809 h 4135471"/>
              <a:gd name="connsiteX46" fmla="*/ 157158 w 2854049"/>
              <a:gd name="connsiteY46" fmla="*/ 1819833 h 4135471"/>
              <a:gd name="connsiteX47" fmla="*/ 188201 w 2854049"/>
              <a:gd name="connsiteY47" fmla="*/ 1830855 h 4135471"/>
              <a:gd name="connsiteX48" fmla="*/ 218273 w 2854049"/>
              <a:gd name="connsiteY48" fmla="*/ 1843883 h 4135471"/>
              <a:gd name="connsiteX49" fmla="*/ 245437 w 2854049"/>
              <a:gd name="connsiteY49" fmla="*/ 1857912 h 4135471"/>
              <a:gd name="connsiteX50" fmla="*/ 264839 w 2854049"/>
              <a:gd name="connsiteY50" fmla="*/ 1875951 h 4135471"/>
              <a:gd name="connsiteX51" fmla="*/ 259018 w 2854049"/>
              <a:gd name="connsiteY51" fmla="*/ 1900001 h 4135471"/>
              <a:gd name="connsiteX52" fmla="*/ 248347 w 2854049"/>
              <a:gd name="connsiteY52" fmla="*/ 1922047 h 4135471"/>
              <a:gd name="connsiteX53" fmla="*/ 237676 w 2854049"/>
              <a:gd name="connsiteY53" fmla="*/ 1945097 h 4135471"/>
              <a:gd name="connsiteX54" fmla="*/ 226035 w 2854049"/>
              <a:gd name="connsiteY54" fmla="*/ 1967142 h 4135471"/>
              <a:gd name="connsiteX55" fmla="*/ 215364 w 2854049"/>
              <a:gd name="connsiteY55" fmla="*/ 1989189 h 4135471"/>
              <a:gd name="connsiteX56" fmla="*/ 207602 w 2854049"/>
              <a:gd name="connsiteY56" fmla="*/ 2011236 h 4135471"/>
              <a:gd name="connsiteX57" fmla="*/ 204693 w 2854049"/>
              <a:gd name="connsiteY57" fmla="*/ 2031277 h 4135471"/>
              <a:gd name="connsiteX58" fmla="*/ 206633 w 2854049"/>
              <a:gd name="connsiteY58" fmla="*/ 2053324 h 4135471"/>
              <a:gd name="connsiteX59" fmla="*/ 217304 w 2854049"/>
              <a:gd name="connsiteY59" fmla="*/ 2073366 h 4135471"/>
              <a:gd name="connsiteX60" fmla="*/ 236706 w 2854049"/>
              <a:gd name="connsiteY60" fmla="*/ 2093409 h 4135471"/>
              <a:gd name="connsiteX61" fmla="*/ 264839 w 2854049"/>
              <a:gd name="connsiteY61" fmla="*/ 2113450 h 4135471"/>
              <a:gd name="connsiteX62" fmla="*/ 259018 w 2854049"/>
              <a:gd name="connsiteY62" fmla="*/ 2129483 h 4135471"/>
              <a:gd name="connsiteX63" fmla="*/ 250288 w 2854049"/>
              <a:gd name="connsiteY63" fmla="*/ 2145517 h 4135471"/>
              <a:gd name="connsiteX64" fmla="*/ 243497 w 2854049"/>
              <a:gd name="connsiteY64" fmla="*/ 2164557 h 4135471"/>
              <a:gd name="connsiteX65" fmla="*/ 241557 w 2854049"/>
              <a:gd name="connsiteY65" fmla="*/ 2184601 h 4135471"/>
              <a:gd name="connsiteX66" fmla="*/ 245437 w 2854049"/>
              <a:gd name="connsiteY66" fmla="*/ 2204642 h 4135471"/>
              <a:gd name="connsiteX67" fmla="*/ 256109 w 2854049"/>
              <a:gd name="connsiteY67" fmla="*/ 2222680 h 4135471"/>
              <a:gd name="connsiteX68" fmla="*/ 269690 w 2854049"/>
              <a:gd name="connsiteY68" fmla="*/ 2236709 h 4135471"/>
              <a:gd name="connsiteX69" fmla="*/ 287151 w 2854049"/>
              <a:gd name="connsiteY69" fmla="*/ 2249737 h 4135471"/>
              <a:gd name="connsiteX70" fmla="*/ 304613 w 2854049"/>
              <a:gd name="connsiteY70" fmla="*/ 2258756 h 4135471"/>
              <a:gd name="connsiteX71" fmla="*/ 321105 w 2854049"/>
              <a:gd name="connsiteY71" fmla="*/ 2269780 h 4135471"/>
              <a:gd name="connsiteX72" fmla="*/ 336627 w 2854049"/>
              <a:gd name="connsiteY72" fmla="*/ 2284810 h 4135471"/>
              <a:gd name="connsiteX73" fmla="*/ 345358 w 2854049"/>
              <a:gd name="connsiteY73" fmla="*/ 2300845 h 4135471"/>
              <a:gd name="connsiteX74" fmla="*/ 354089 w 2854049"/>
              <a:gd name="connsiteY74" fmla="*/ 2329906 h 4135471"/>
              <a:gd name="connsiteX75" fmla="*/ 354089 w 2854049"/>
              <a:gd name="connsiteY75" fmla="*/ 2362976 h 4135471"/>
              <a:gd name="connsiteX76" fmla="*/ 351179 w 2854049"/>
              <a:gd name="connsiteY76" fmla="*/ 2394041 h 4135471"/>
              <a:gd name="connsiteX77" fmla="*/ 343417 w 2854049"/>
              <a:gd name="connsiteY77" fmla="*/ 2426108 h 4135471"/>
              <a:gd name="connsiteX78" fmla="*/ 336627 w 2854049"/>
              <a:gd name="connsiteY78" fmla="*/ 2457173 h 4135471"/>
              <a:gd name="connsiteX79" fmla="*/ 331776 w 2854049"/>
              <a:gd name="connsiteY79" fmla="*/ 2485233 h 4135471"/>
              <a:gd name="connsiteX80" fmla="*/ 327896 w 2854049"/>
              <a:gd name="connsiteY80" fmla="*/ 2525318 h 4135471"/>
              <a:gd name="connsiteX81" fmla="*/ 331776 w 2854049"/>
              <a:gd name="connsiteY81" fmla="*/ 2561393 h 4135471"/>
              <a:gd name="connsiteX82" fmla="*/ 342447 w 2854049"/>
              <a:gd name="connsiteY82" fmla="*/ 2594464 h 4135471"/>
              <a:gd name="connsiteX83" fmla="*/ 356029 w 2854049"/>
              <a:gd name="connsiteY83" fmla="*/ 2623524 h 4135471"/>
              <a:gd name="connsiteX84" fmla="*/ 375432 w 2854049"/>
              <a:gd name="connsiteY84" fmla="*/ 2646572 h 4135471"/>
              <a:gd name="connsiteX85" fmla="*/ 400654 w 2854049"/>
              <a:gd name="connsiteY85" fmla="*/ 2668619 h 4135471"/>
              <a:gd name="connsiteX86" fmla="*/ 424906 w 2854049"/>
              <a:gd name="connsiteY86" fmla="*/ 2686657 h 4135471"/>
              <a:gd name="connsiteX87" fmla="*/ 453040 w 2854049"/>
              <a:gd name="connsiteY87" fmla="*/ 2701688 h 4135471"/>
              <a:gd name="connsiteX88" fmla="*/ 481173 w 2854049"/>
              <a:gd name="connsiteY88" fmla="*/ 2714717 h 4135471"/>
              <a:gd name="connsiteX89" fmla="*/ 509306 w 2854049"/>
              <a:gd name="connsiteY89" fmla="*/ 2721731 h 4135471"/>
              <a:gd name="connsiteX90" fmla="*/ 560721 w 2854049"/>
              <a:gd name="connsiteY90" fmla="*/ 2730751 h 4135471"/>
              <a:gd name="connsiteX91" fmla="*/ 615047 w 2854049"/>
              <a:gd name="connsiteY91" fmla="*/ 2734758 h 4135471"/>
              <a:gd name="connsiteX92" fmla="*/ 672284 w 2854049"/>
              <a:gd name="connsiteY92" fmla="*/ 2732755 h 4135471"/>
              <a:gd name="connsiteX93" fmla="*/ 728550 w 2854049"/>
              <a:gd name="connsiteY93" fmla="*/ 2726742 h 4135471"/>
              <a:gd name="connsiteX94" fmla="*/ 784816 w 2854049"/>
              <a:gd name="connsiteY94" fmla="*/ 2719726 h 4135471"/>
              <a:gd name="connsiteX95" fmla="*/ 838171 w 2854049"/>
              <a:gd name="connsiteY95" fmla="*/ 2708704 h 4135471"/>
              <a:gd name="connsiteX96" fmla="*/ 885706 w 2854049"/>
              <a:gd name="connsiteY96" fmla="*/ 2695677 h 4135471"/>
              <a:gd name="connsiteX97" fmla="*/ 927421 w 2854049"/>
              <a:gd name="connsiteY97" fmla="*/ 2681646 h 4135471"/>
              <a:gd name="connsiteX98" fmla="*/ 944882 w 2854049"/>
              <a:gd name="connsiteY98" fmla="*/ 2675633 h 4135471"/>
              <a:gd name="connsiteX99" fmla="*/ 968165 w 2854049"/>
              <a:gd name="connsiteY99" fmla="*/ 2668619 h 4135471"/>
              <a:gd name="connsiteX100" fmla="*/ 993388 w 2854049"/>
              <a:gd name="connsiteY100" fmla="*/ 2661605 h 4135471"/>
              <a:gd name="connsiteX101" fmla="*/ 1019581 w 2854049"/>
              <a:gd name="connsiteY101" fmla="*/ 2654590 h 4135471"/>
              <a:gd name="connsiteX102" fmla="*/ 1047714 w 2854049"/>
              <a:gd name="connsiteY102" fmla="*/ 2650582 h 4135471"/>
              <a:gd name="connsiteX103" fmla="*/ 1075847 w 2854049"/>
              <a:gd name="connsiteY103" fmla="*/ 2648577 h 4135471"/>
              <a:gd name="connsiteX104" fmla="*/ 1100100 w 2854049"/>
              <a:gd name="connsiteY104" fmla="*/ 2652585 h 4135471"/>
              <a:gd name="connsiteX105" fmla="*/ 1121442 w 2854049"/>
              <a:gd name="connsiteY105" fmla="*/ 2661605 h 4135471"/>
              <a:gd name="connsiteX106" fmla="*/ 1140844 w 2854049"/>
              <a:gd name="connsiteY106" fmla="*/ 2679643 h 4135471"/>
              <a:gd name="connsiteX107" fmla="*/ 1158306 w 2854049"/>
              <a:gd name="connsiteY107" fmla="*/ 2708704 h 4135471"/>
              <a:gd name="connsiteX108" fmla="*/ 1174797 w 2854049"/>
              <a:gd name="connsiteY108" fmla="*/ 2745782 h 4135471"/>
              <a:gd name="connsiteX109" fmla="*/ 1190319 w 2854049"/>
              <a:gd name="connsiteY109" fmla="*/ 2788872 h 4135471"/>
              <a:gd name="connsiteX110" fmla="*/ 1202931 w 2854049"/>
              <a:gd name="connsiteY110" fmla="*/ 2837975 h 4135471"/>
              <a:gd name="connsiteX111" fmla="*/ 1215541 w 2854049"/>
              <a:gd name="connsiteY111" fmla="*/ 2889083 h 4135471"/>
              <a:gd name="connsiteX112" fmla="*/ 1226212 w 2854049"/>
              <a:gd name="connsiteY112" fmla="*/ 2942195 h 4135471"/>
              <a:gd name="connsiteX113" fmla="*/ 1235914 w 2854049"/>
              <a:gd name="connsiteY113" fmla="*/ 2996309 h 4135471"/>
              <a:gd name="connsiteX114" fmla="*/ 1245616 w 2854049"/>
              <a:gd name="connsiteY114" fmla="*/ 3049421 h 4135471"/>
              <a:gd name="connsiteX115" fmla="*/ 1252407 w 2854049"/>
              <a:gd name="connsiteY115" fmla="*/ 3098524 h 4135471"/>
              <a:gd name="connsiteX116" fmla="*/ 1261138 w 2854049"/>
              <a:gd name="connsiteY116" fmla="*/ 3144621 h 4135471"/>
              <a:gd name="connsiteX117" fmla="*/ 1267927 w 2854049"/>
              <a:gd name="connsiteY117" fmla="*/ 3182701 h 4135471"/>
              <a:gd name="connsiteX118" fmla="*/ 1273749 w 2854049"/>
              <a:gd name="connsiteY118" fmla="*/ 3215771 h 4135471"/>
              <a:gd name="connsiteX119" fmla="*/ 1405683 w 2854049"/>
              <a:gd name="connsiteY119" fmla="*/ 3238820 h 4135471"/>
              <a:gd name="connsiteX120" fmla="*/ 1539558 w 2854049"/>
              <a:gd name="connsiteY120" fmla="*/ 3251847 h 4135471"/>
              <a:gd name="connsiteX121" fmla="*/ 1677312 w 2854049"/>
              <a:gd name="connsiteY121" fmla="*/ 3253851 h 4135471"/>
              <a:gd name="connsiteX122" fmla="*/ 1817977 w 2854049"/>
              <a:gd name="connsiteY122" fmla="*/ 3246837 h 4135471"/>
              <a:gd name="connsiteX123" fmla="*/ 1963493 w 2854049"/>
              <a:gd name="connsiteY123" fmla="*/ 3226793 h 4135471"/>
              <a:gd name="connsiteX124" fmla="*/ 1998071 w 2854049"/>
              <a:gd name="connsiteY124" fmla="*/ 3220300 h 4135471"/>
              <a:gd name="connsiteX125" fmla="*/ 1972544 w 2854049"/>
              <a:gd name="connsiteY125" fmla="*/ 2990832 h 4135471"/>
              <a:gd name="connsiteX126" fmla="*/ 1866104 w 2854049"/>
              <a:gd name="connsiteY126" fmla="*/ 2529483 h 4135471"/>
              <a:gd name="connsiteX127" fmla="*/ 1085631 w 2854049"/>
              <a:gd name="connsiteY127" fmla="*/ 1773024 h 4135471"/>
              <a:gd name="connsiteX128" fmla="*/ 1277747 w 2854049"/>
              <a:gd name="connsiteY128" fmla="*/ 968535 h 4135471"/>
              <a:gd name="connsiteX129" fmla="*/ 1914134 w 2854049"/>
              <a:gd name="connsiteY129" fmla="*/ 872477 h 4135471"/>
              <a:gd name="connsiteX130" fmla="*/ 2334389 w 2854049"/>
              <a:gd name="connsiteY130" fmla="*/ 1316747 h 4135471"/>
              <a:gd name="connsiteX131" fmla="*/ 2850702 w 2854049"/>
              <a:gd name="connsiteY131" fmla="*/ 1256710 h 4135471"/>
              <a:gd name="connsiteX132" fmla="*/ 2851858 w 2854049"/>
              <a:gd name="connsiteY132" fmla="*/ 1288484 h 4135471"/>
              <a:gd name="connsiteX133" fmla="*/ 2854049 w 2854049"/>
              <a:gd name="connsiteY133" fmla="*/ 1252639 h 4135471"/>
              <a:gd name="connsiteX134" fmla="*/ 2852109 w 2854049"/>
              <a:gd name="connsiteY134" fmla="*/ 1156435 h 4135471"/>
              <a:gd name="connsiteX135" fmla="*/ 2845318 w 2854049"/>
              <a:gd name="connsiteY135" fmla="*/ 1062236 h 4135471"/>
              <a:gd name="connsiteX136" fmla="*/ 2830767 w 2854049"/>
              <a:gd name="connsiteY136" fmla="*/ 971045 h 4135471"/>
              <a:gd name="connsiteX137" fmla="*/ 2811365 w 2854049"/>
              <a:gd name="connsiteY137" fmla="*/ 881857 h 4135471"/>
              <a:gd name="connsiteX138" fmla="*/ 2787112 w 2854049"/>
              <a:gd name="connsiteY138" fmla="*/ 799684 h 4135471"/>
              <a:gd name="connsiteX139" fmla="*/ 2759950 w 2854049"/>
              <a:gd name="connsiteY139" fmla="*/ 724526 h 4135471"/>
              <a:gd name="connsiteX140" fmla="*/ 2728906 w 2854049"/>
              <a:gd name="connsiteY140" fmla="*/ 657385 h 4135471"/>
              <a:gd name="connsiteX141" fmla="*/ 2682340 w 2854049"/>
              <a:gd name="connsiteY141" fmla="*/ 577215 h 4135471"/>
              <a:gd name="connsiteX142" fmla="*/ 2631895 w 2854049"/>
              <a:gd name="connsiteY142" fmla="*/ 501055 h 4135471"/>
              <a:gd name="connsiteX143" fmla="*/ 2574659 w 2854049"/>
              <a:gd name="connsiteY143" fmla="*/ 429907 h 4135471"/>
              <a:gd name="connsiteX144" fmla="*/ 2513543 w 2854049"/>
              <a:gd name="connsiteY144" fmla="*/ 361762 h 4135471"/>
              <a:gd name="connsiteX145" fmla="*/ 2446606 w 2854049"/>
              <a:gd name="connsiteY145" fmla="*/ 300634 h 4135471"/>
              <a:gd name="connsiteX146" fmla="*/ 2371907 w 2854049"/>
              <a:gd name="connsiteY146" fmla="*/ 243513 h 4135471"/>
              <a:gd name="connsiteX147" fmla="*/ 2294299 w 2854049"/>
              <a:gd name="connsiteY147" fmla="*/ 192406 h 4135471"/>
              <a:gd name="connsiteX148" fmla="*/ 2211840 w 2854049"/>
              <a:gd name="connsiteY148" fmla="*/ 147311 h 4135471"/>
              <a:gd name="connsiteX149" fmla="*/ 2121620 w 2854049"/>
              <a:gd name="connsiteY149" fmla="*/ 109230 h 4135471"/>
              <a:gd name="connsiteX150" fmla="*/ 2028490 w 2854049"/>
              <a:gd name="connsiteY150" fmla="*/ 74157 h 4135471"/>
              <a:gd name="connsiteX151" fmla="*/ 1927599 w 2854049"/>
              <a:gd name="connsiteY151" fmla="*/ 47099 h 4135471"/>
              <a:gd name="connsiteX152" fmla="*/ 1821858 w 2854049"/>
              <a:gd name="connsiteY152" fmla="*/ 25053 h 4135471"/>
              <a:gd name="connsiteX153" fmla="*/ 1711265 w 2854049"/>
              <a:gd name="connsiteY153" fmla="*/ 10021 h 4135471"/>
              <a:gd name="connsiteX154" fmla="*/ 1594853 w 2854049"/>
              <a:gd name="connsiteY154" fmla="*/ 1002 h 413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854049" h="4135471">
                <a:moveTo>
                  <a:pt x="1696267" y="3431657"/>
                </a:moveTo>
                <a:cubicBezTo>
                  <a:pt x="1501914" y="3431657"/>
                  <a:pt x="1344360" y="3589211"/>
                  <a:pt x="1344360" y="3783564"/>
                </a:cubicBezTo>
                <a:cubicBezTo>
                  <a:pt x="1344360" y="3977917"/>
                  <a:pt x="1501914" y="4135471"/>
                  <a:pt x="1696267" y="4135471"/>
                </a:cubicBezTo>
                <a:cubicBezTo>
                  <a:pt x="1890620" y="4135471"/>
                  <a:pt x="2048174" y="3977917"/>
                  <a:pt x="2048174" y="3783564"/>
                </a:cubicBezTo>
                <a:cubicBezTo>
                  <a:pt x="2048174" y="3589211"/>
                  <a:pt x="1890620" y="3431657"/>
                  <a:pt x="1696267" y="3431657"/>
                </a:cubicBezTo>
                <a:close/>
                <a:moveTo>
                  <a:pt x="1470680" y="0"/>
                </a:moveTo>
                <a:lnTo>
                  <a:pt x="1360088" y="9020"/>
                </a:lnTo>
                <a:lnTo>
                  <a:pt x="1082638" y="72152"/>
                </a:lnTo>
                <a:lnTo>
                  <a:pt x="1000179" y="103217"/>
                </a:lnTo>
                <a:lnTo>
                  <a:pt x="918691" y="138291"/>
                </a:lnTo>
                <a:lnTo>
                  <a:pt x="839141" y="180379"/>
                </a:lnTo>
                <a:lnTo>
                  <a:pt x="765414" y="227479"/>
                </a:lnTo>
                <a:lnTo>
                  <a:pt x="694595" y="280591"/>
                </a:lnTo>
                <a:lnTo>
                  <a:pt x="629599" y="338714"/>
                </a:lnTo>
                <a:lnTo>
                  <a:pt x="569452" y="401847"/>
                </a:lnTo>
                <a:lnTo>
                  <a:pt x="515126" y="470992"/>
                </a:lnTo>
                <a:lnTo>
                  <a:pt x="467591" y="544147"/>
                </a:lnTo>
                <a:lnTo>
                  <a:pt x="426847" y="622311"/>
                </a:lnTo>
                <a:lnTo>
                  <a:pt x="392893" y="706488"/>
                </a:lnTo>
                <a:lnTo>
                  <a:pt x="338568" y="937976"/>
                </a:lnTo>
                <a:lnTo>
                  <a:pt x="333717" y="994094"/>
                </a:lnTo>
                <a:lnTo>
                  <a:pt x="331776" y="1047206"/>
                </a:lnTo>
                <a:lnTo>
                  <a:pt x="333717" y="1096308"/>
                </a:lnTo>
                <a:lnTo>
                  <a:pt x="334686" y="1145413"/>
                </a:lnTo>
                <a:lnTo>
                  <a:pt x="334686" y="1191509"/>
                </a:lnTo>
                <a:lnTo>
                  <a:pt x="329836" y="1234599"/>
                </a:lnTo>
                <a:lnTo>
                  <a:pt x="315284" y="1278693"/>
                </a:lnTo>
                <a:lnTo>
                  <a:pt x="289092" y="1331805"/>
                </a:lnTo>
                <a:lnTo>
                  <a:pt x="257078" y="1380908"/>
                </a:lnTo>
                <a:lnTo>
                  <a:pt x="222155" y="1423998"/>
                </a:lnTo>
                <a:lnTo>
                  <a:pt x="185291" y="1468092"/>
                </a:lnTo>
                <a:lnTo>
                  <a:pt x="146487" y="1508176"/>
                </a:lnTo>
                <a:lnTo>
                  <a:pt x="107683" y="1548261"/>
                </a:lnTo>
                <a:lnTo>
                  <a:pt x="70819" y="1592354"/>
                </a:lnTo>
                <a:lnTo>
                  <a:pt x="58206" y="1604378"/>
                </a:lnTo>
                <a:lnTo>
                  <a:pt x="42684" y="1619410"/>
                </a:lnTo>
                <a:lnTo>
                  <a:pt x="26193" y="1637448"/>
                </a:lnTo>
                <a:lnTo>
                  <a:pt x="12611" y="1655486"/>
                </a:lnTo>
                <a:lnTo>
                  <a:pt x="3882" y="1677533"/>
                </a:lnTo>
                <a:lnTo>
                  <a:pt x="0" y="1701583"/>
                </a:lnTo>
                <a:lnTo>
                  <a:pt x="4851" y="1726636"/>
                </a:lnTo>
                <a:lnTo>
                  <a:pt x="17462" y="1750687"/>
                </a:lnTo>
                <a:lnTo>
                  <a:pt x="38806" y="1770728"/>
                </a:lnTo>
                <a:lnTo>
                  <a:pt x="63057" y="1784759"/>
                </a:lnTo>
                <a:lnTo>
                  <a:pt x="93130" y="1797786"/>
                </a:lnTo>
                <a:lnTo>
                  <a:pt x="125143" y="1808809"/>
                </a:lnTo>
                <a:lnTo>
                  <a:pt x="157158" y="1819833"/>
                </a:lnTo>
                <a:lnTo>
                  <a:pt x="188201" y="1830855"/>
                </a:lnTo>
                <a:lnTo>
                  <a:pt x="218273" y="1843883"/>
                </a:lnTo>
                <a:lnTo>
                  <a:pt x="245437" y="1857912"/>
                </a:lnTo>
                <a:lnTo>
                  <a:pt x="264839" y="1875951"/>
                </a:lnTo>
                <a:lnTo>
                  <a:pt x="259018" y="1900001"/>
                </a:lnTo>
                <a:lnTo>
                  <a:pt x="248347" y="1922047"/>
                </a:lnTo>
                <a:lnTo>
                  <a:pt x="237676" y="1945097"/>
                </a:lnTo>
                <a:lnTo>
                  <a:pt x="226035" y="1967142"/>
                </a:lnTo>
                <a:lnTo>
                  <a:pt x="215364" y="1989189"/>
                </a:lnTo>
                <a:lnTo>
                  <a:pt x="207602" y="2011236"/>
                </a:lnTo>
                <a:lnTo>
                  <a:pt x="204693" y="2031277"/>
                </a:lnTo>
                <a:lnTo>
                  <a:pt x="206633" y="2053324"/>
                </a:lnTo>
                <a:lnTo>
                  <a:pt x="217304" y="2073366"/>
                </a:lnTo>
                <a:lnTo>
                  <a:pt x="236706" y="2093409"/>
                </a:lnTo>
                <a:lnTo>
                  <a:pt x="264839" y="2113450"/>
                </a:lnTo>
                <a:lnTo>
                  <a:pt x="259018" y="2129483"/>
                </a:lnTo>
                <a:lnTo>
                  <a:pt x="250288" y="2145517"/>
                </a:lnTo>
                <a:lnTo>
                  <a:pt x="243497" y="2164557"/>
                </a:lnTo>
                <a:lnTo>
                  <a:pt x="241557" y="2184601"/>
                </a:lnTo>
                <a:lnTo>
                  <a:pt x="245437" y="2204642"/>
                </a:lnTo>
                <a:lnTo>
                  <a:pt x="256109" y="2222680"/>
                </a:lnTo>
                <a:lnTo>
                  <a:pt x="269690" y="2236709"/>
                </a:lnTo>
                <a:lnTo>
                  <a:pt x="287151" y="2249737"/>
                </a:lnTo>
                <a:lnTo>
                  <a:pt x="304613" y="2258756"/>
                </a:lnTo>
                <a:lnTo>
                  <a:pt x="321105" y="2269780"/>
                </a:lnTo>
                <a:lnTo>
                  <a:pt x="336627" y="2284810"/>
                </a:lnTo>
                <a:lnTo>
                  <a:pt x="345358" y="2300845"/>
                </a:lnTo>
                <a:lnTo>
                  <a:pt x="354089" y="2329906"/>
                </a:lnTo>
                <a:lnTo>
                  <a:pt x="354089" y="2362976"/>
                </a:lnTo>
                <a:lnTo>
                  <a:pt x="351179" y="2394041"/>
                </a:lnTo>
                <a:lnTo>
                  <a:pt x="343417" y="2426108"/>
                </a:lnTo>
                <a:lnTo>
                  <a:pt x="336627" y="2457173"/>
                </a:lnTo>
                <a:lnTo>
                  <a:pt x="331776" y="2485233"/>
                </a:lnTo>
                <a:lnTo>
                  <a:pt x="327896" y="2525318"/>
                </a:lnTo>
                <a:lnTo>
                  <a:pt x="331776" y="2561393"/>
                </a:lnTo>
                <a:lnTo>
                  <a:pt x="342447" y="2594464"/>
                </a:lnTo>
                <a:lnTo>
                  <a:pt x="356029" y="2623524"/>
                </a:lnTo>
                <a:lnTo>
                  <a:pt x="375432" y="2646572"/>
                </a:lnTo>
                <a:lnTo>
                  <a:pt x="400654" y="2668619"/>
                </a:lnTo>
                <a:lnTo>
                  <a:pt x="424906" y="2686657"/>
                </a:lnTo>
                <a:lnTo>
                  <a:pt x="453040" y="2701688"/>
                </a:lnTo>
                <a:lnTo>
                  <a:pt x="481173" y="2714717"/>
                </a:lnTo>
                <a:lnTo>
                  <a:pt x="509306" y="2721731"/>
                </a:lnTo>
                <a:lnTo>
                  <a:pt x="560721" y="2730751"/>
                </a:lnTo>
                <a:lnTo>
                  <a:pt x="615047" y="2734758"/>
                </a:lnTo>
                <a:lnTo>
                  <a:pt x="672284" y="2732755"/>
                </a:lnTo>
                <a:lnTo>
                  <a:pt x="728550" y="2726742"/>
                </a:lnTo>
                <a:lnTo>
                  <a:pt x="784816" y="2719726"/>
                </a:lnTo>
                <a:lnTo>
                  <a:pt x="838171" y="2708704"/>
                </a:lnTo>
                <a:lnTo>
                  <a:pt x="885706" y="2695677"/>
                </a:lnTo>
                <a:lnTo>
                  <a:pt x="927421" y="2681646"/>
                </a:lnTo>
                <a:lnTo>
                  <a:pt x="944882" y="2675633"/>
                </a:lnTo>
                <a:lnTo>
                  <a:pt x="968165" y="2668619"/>
                </a:lnTo>
                <a:lnTo>
                  <a:pt x="993388" y="2661605"/>
                </a:lnTo>
                <a:lnTo>
                  <a:pt x="1019581" y="2654590"/>
                </a:lnTo>
                <a:lnTo>
                  <a:pt x="1047714" y="2650582"/>
                </a:lnTo>
                <a:lnTo>
                  <a:pt x="1075847" y="2648577"/>
                </a:lnTo>
                <a:lnTo>
                  <a:pt x="1100100" y="2652585"/>
                </a:lnTo>
                <a:lnTo>
                  <a:pt x="1121442" y="2661605"/>
                </a:lnTo>
                <a:lnTo>
                  <a:pt x="1140844" y="2679643"/>
                </a:lnTo>
                <a:lnTo>
                  <a:pt x="1158306" y="2708704"/>
                </a:lnTo>
                <a:lnTo>
                  <a:pt x="1174797" y="2745782"/>
                </a:lnTo>
                <a:lnTo>
                  <a:pt x="1190319" y="2788872"/>
                </a:lnTo>
                <a:lnTo>
                  <a:pt x="1202931" y="2837975"/>
                </a:lnTo>
                <a:lnTo>
                  <a:pt x="1215541" y="2889083"/>
                </a:lnTo>
                <a:lnTo>
                  <a:pt x="1226212" y="2942195"/>
                </a:lnTo>
                <a:lnTo>
                  <a:pt x="1235914" y="2996309"/>
                </a:lnTo>
                <a:lnTo>
                  <a:pt x="1245616" y="3049421"/>
                </a:lnTo>
                <a:lnTo>
                  <a:pt x="1252407" y="3098524"/>
                </a:lnTo>
                <a:lnTo>
                  <a:pt x="1261138" y="3144621"/>
                </a:lnTo>
                <a:lnTo>
                  <a:pt x="1267927" y="3182701"/>
                </a:lnTo>
                <a:lnTo>
                  <a:pt x="1273749" y="3215771"/>
                </a:lnTo>
                <a:lnTo>
                  <a:pt x="1405683" y="3238820"/>
                </a:lnTo>
                <a:lnTo>
                  <a:pt x="1539558" y="3251847"/>
                </a:lnTo>
                <a:lnTo>
                  <a:pt x="1677312" y="3253851"/>
                </a:lnTo>
                <a:lnTo>
                  <a:pt x="1817977" y="3246837"/>
                </a:lnTo>
                <a:lnTo>
                  <a:pt x="1963493" y="3226793"/>
                </a:lnTo>
                <a:lnTo>
                  <a:pt x="1998071" y="3220300"/>
                </a:lnTo>
                <a:lnTo>
                  <a:pt x="1972544" y="2990832"/>
                </a:lnTo>
                <a:cubicBezTo>
                  <a:pt x="1951990" y="2824419"/>
                  <a:pt x="1923973" y="2664322"/>
                  <a:pt x="1866104" y="2529483"/>
                </a:cubicBezTo>
                <a:cubicBezTo>
                  <a:pt x="1798827" y="2378364"/>
                  <a:pt x="1318234" y="2057324"/>
                  <a:pt x="1085631" y="1773024"/>
                </a:cubicBezTo>
                <a:cubicBezTo>
                  <a:pt x="1039452" y="1683967"/>
                  <a:pt x="924385" y="1218329"/>
                  <a:pt x="1277747" y="968535"/>
                </a:cubicBezTo>
                <a:cubicBezTo>
                  <a:pt x="1430175" y="835482"/>
                  <a:pt x="1702005" y="831017"/>
                  <a:pt x="1914134" y="872477"/>
                </a:cubicBezTo>
                <a:cubicBezTo>
                  <a:pt x="2031257" y="905756"/>
                  <a:pt x="2240228" y="1053847"/>
                  <a:pt x="2334389" y="1316747"/>
                </a:cubicBezTo>
                <a:lnTo>
                  <a:pt x="2850702" y="1256710"/>
                </a:lnTo>
                <a:lnTo>
                  <a:pt x="2851858" y="1288484"/>
                </a:lnTo>
                <a:lnTo>
                  <a:pt x="2854049" y="1252639"/>
                </a:lnTo>
                <a:lnTo>
                  <a:pt x="2852109" y="1156435"/>
                </a:lnTo>
                <a:lnTo>
                  <a:pt x="2845318" y="1062236"/>
                </a:lnTo>
                <a:lnTo>
                  <a:pt x="2830767" y="971045"/>
                </a:lnTo>
                <a:lnTo>
                  <a:pt x="2811365" y="881857"/>
                </a:lnTo>
                <a:lnTo>
                  <a:pt x="2787112" y="799684"/>
                </a:lnTo>
                <a:lnTo>
                  <a:pt x="2759950" y="724526"/>
                </a:lnTo>
                <a:lnTo>
                  <a:pt x="2728906" y="657385"/>
                </a:lnTo>
                <a:lnTo>
                  <a:pt x="2682340" y="577215"/>
                </a:lnTo>
                <a:lnTo>
                  <a:pt x="2631895" y="501055"/>
                </a:lnTo>
                <a:lnTo>
                  <a:pt x="2574659" y="429907"/>
                </a:lnTo>
                <a:lnTo>
                  <a:pt x="2513543" y="361762"/>
                </a:lnTo>
                <a:lnTo>
                  <a:pt x="2446606" y="300634"/>
                </a:lnTo>
                <a:lnTo>
                  <a:pt x="2371907" y="243513"/>
                </a:lnTo>
                <a:lnTo>
                  <a:pt x="2294299" y="192406"/>
                </a:lnTo>
                <a:lnTo>
                  <a:pt x="2211840" y="147311"/>
                </a:lnTo>
                <a:lnTo>
                  <a:pt x="2121620" y="109230"/>
                </a:lnTo>
                <a:lnTo>
                  <a:pt x="2028490" y="74157"/>
                </a:lnTo>
                <a:lnTo>
                  <a:pt x="1927599" y="47099"/>
                </a:lnTo>
                <a:lnTo>
                  <a:pt x="1821858" y="25053"/>
                </a:lnTo>
                <a:lnTo>
                  <a:pt x="1711265" y="10021"/>
                </a:lnTo>
                <a:lnTo>
                  <a:pt x="1594853" y="1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DFA81E-E3FC-4EEE-9F4A-133D44525D6C}"/>
              </a:ext>
            </a:extLst>
          </p:cNvPr>
          <p:cNvSpPr txBox="1"/>
          <p:nvPr/>
        </p:nvSpPr>
        <p:spPr>
          <a:xfrm>
            <a:off x="5101389" y="1030549"/>
            <a:ext cx="6227657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 err="1">
                <a:latin typeface="+mj-lt"/>
                <a:cs typeface="Arial" pitchFamily="34" charset="0"/>
              </a:rPr>
              <a:t>Risultati</a:t>
            </a:r>
            <a:r>
              <a:rPr lang="en-US" altLang="ko-KR" sz="3600" dirty="0">
                <a:latin typeface="+mj-lt"/>
                <a:cs typeface="Arial" pitchFamily="34" charset="0"/>
              </a:rPr>
              <a:t> del KNN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A1A63F-60F2-4FDE-A3D4-CA80D4E48C29}"/>
              </a:ext>
            </a:extLst>
          </p:cNvPr>
          <p:cNvSpPr txBox="1"/>
          <p:nvPr/>
        </p:nvSpPr>
        <p:spPr>
          <a:xfrm>
            <a:off x="5684947" y="365654"/>
            <a:ext cx="564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b="1" dirty="0">
                <a:solidFill>
                  <a:schemeClr val="accent3"/>
                </a:solidFill>
                <a:cs typeface="Arial" pitchFamily="34" charset="0"/>
              </a:rPr>
              <a:t>Si Laurea IN CORSO?!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37426093-512C-4F70-A717-F8539D8D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30315"/>
              </p:ext>
            </p:extLst>
          </p:nvPr>
        </p:nvGraphicFramePr>
        <p:xfrm>
          <a:off x="3958168" y="4385109"/>
          <a:ext cx="7723759" cy="2264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621">
                  <a:extLst>
                    <a:ext uri="{9D8B030D-6E8A-4147-A177-3AD203B41FA5}">
                      <a16:colId xmlns:a16="http://schemas.microsoft.com/office/drawing/2014/main" val="3944371828"/>
                    </a:ext>
                  </a:extLst>
                </a:gridCol>
                <a:gridCol w="1491621">
                  <a:extLst>
                    <a:ext uri="{9D8B030D-6E8A-4147-A177-3AD203B41FA5}">
                      <a16:colId xmlns:a16="http://schemas.microsoft.com/office/drawing/2014/main" val="1193184157"/>
                    </a:ext>
                  </a:extLst>
                </a:gridCol>
                <a:gridCol w="1491621">
                  <a:extLst>
                    <a:ext uri="{9D8B030D-6E8A-4147-A177-3AD203B41FA5}">
                      <a16:colId xmlns:a16="http://schemas.microsoft.com/office/drawing/2014/main" val="631987032"/>
                    </a:ext>
                  </a:extLst>
                </a:gridCol>
                <a:gridCol w="1624448">
                  <a:extLst>
                    <a:ext uri="{9D8B030D-6E8A-4147-A177-3AD203B41FA5}">
                      <a16:colId xmlns:a16="http://schemas.microsoft.com/office/drawing/2014/main" val="1137174414"/>
                    </a:ext>
                  </a:extLst>
                </a:gridCol>
                <a:gridCol w="1624448">
                  <a:extLst>
                    <a:ext uri="{9D8B030D-6E8A-4147-A177-3AD203B41FA5}">
                      <a16:colId xmlns:a16="http://schemas.microsoft.com/office/drawing/2014/main" val="2132471101"/>
                    </a:ext>
                  </a:extLst>
                </a:gridCol>
              </a:tblGrid>
              <a:tr h="7549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100" b="1" dirty="0"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1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100" b="1"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it-IT" sz="11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100" b="1"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it-IT" sz="11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100" b="1"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it-IT" sz="11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100" b="1"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it-IT" sz="11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245" marR="55245" marT="0" marB="0"/>
                </a:tc>
                <a:extLst>
                  <a:ext uri="{0D108BD9-81ED-4DB2-BD59-A6C34878D82A}">
                    <a16:rowId xmlns:a16="http://schemas.microsoft.com/office/drawing/2014/main" val="2043853739"/>
                  </a:ext>
                </a:extLst>
              </a:tr>
              <a:tr h="7549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4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it-IT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57%</a:t>
                      </a: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46%</a:t>
                      </a: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51%</a:t>
                      </a: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117</a:t>
                      </a:r>
                    </a:p>
                  </a:txBody>
                  <a:tcPr marL="55245" marR="55245" marT="0" marB="0"/>
                </a:tc>
                <a:extLst>
                  <a:ext uri="{0D108BD9-81ED-4DB2-BD59-A6C34878D82A}">
                    <a16:rowId xmlns:a16="http://schemas.microsoft.com/office/drawing/2014/main" val="609194621"/>
                  </a:ext>
                </a:extLst>
              </a:tr>
              <a:tr h="7549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4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it-IT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87%</a:t>
                      </a: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91%</a:t>
                      </a: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89%</a:t>
                      </a:r>
                    </a:p>
                  </a:txBody>
                  <a:tcPr marL="55245" marR="5524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400"/>
                        </a:spcAft>
                      </a:pPr>
                      <a:r>
                        <a:rPr lang="it-IT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467</a:t>
                      </a:r>
                    </a:p>
                  </a:txBody>
                  <a:tcPr marL="55245" marR="55245" marT="0" marB="0"/>
                </a:tc>
                <a:extLst>
                  <a:ext uri="{0D108BD9-81ED-4DB2-BD59-A6C34878D82A}">
                    <a16:rowId xmlns:a16="http://schemas.microsoft.com/office/drawing/2014/main" val="3307190626"/>
                  </a:ext>
                </a:extLst>
              </a:tr>
            </a:tbl>
          </a:graphicData>
        </a:graphic>
      </p:graphicFrame>
      <p:pic>
        <p:nvPicPr>
          <p:cNvPr id="4" name="Elemento grafico 3" descr="Fumetto di pensiero">
            <a:extLst>
              <a:ext uri="{FF2B5EF4-FFF2-40B4-BE49-F238E27FC236}">
                <a16:creationId xmlns:a16="http://schemas.microsoft.com/office/drawing/2014/main" id="{F45A7A47-447B-4453-8CE3-4A7098EAE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2589" y="-127329"/>
            <a:ext cx="2869754" cy="286975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671BFDD-0870-4D74-96B2-5B0190742FF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31282" y="1823060"/>
            <a:ext cx="4724400" cy="2382520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822E2142-8152-4B4B-9344-822DB51783E8}"/>
              </a:ext>
            </a:extLst>
          </p:cNvPr>
          <p:cNvSpPr/>
          <p:nvPr/>
        </p:nvSpPr>
        <p:spPr>
          <a:xfrm>
            <a:off x="6604865" y="3025381"/>
            <a:ext cx="261257" cy="5101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2ABD207-0B8C-48D9-A0EE-0FFF53110E0A}"/>
              </a:ext>
            </a:extLst>
          </p:cNvPr>
          <p:cNvSpPr/>
          <p:nvPr/>
        </p:nvSpPr>
        <p:spPr>
          <a:xfrm>
            <a:off x="8845420" y="5029200"/>
            <a:ext cx="895739" cy="14631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55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Mile Stones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830997"/>
            <a:chOff x="5819650" y="1666120"/>
            <a:chExt cx="5458493" cy="8309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Condurre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uno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studio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sul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dominio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del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progetto</a:t>
                </a:r>
                <a:endParaRPr lang="en-US" altLang="ko-KR" sz="1200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Analizzare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dominio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di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azione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8A8A8A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82616" y="2328570"/>
            <a:ext cx="5458493" cy="886162"/>
            <a:chOff x="5819650" y="1666120"/>
            <a:chExt cx="5458493" cy="8861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Prendere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atto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dei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dati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di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partenza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comprenderne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contenuto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semantico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ed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effettuare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una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fase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di data preparation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Studiare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Dataset di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partenza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A8A8A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77996" y="3697090"/>
            <a:ext cx="5458493" cy="886162"/>
            <a:chOff x="5819650" y="1666120"/>
            <a:chExt cx="5458493" cy="8861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Scegliere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modello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di ML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adatto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, e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addestrarlo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sui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dati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a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disposizione</a:t>
                </a:r>
                <a:endParaRPr lang="en-US" altLang="ko-KR" sz="1200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Scegliere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un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modello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e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addestrarlo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A8A8A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73376" y="5065609"/>
            <a:ext cx="5458493" cy="701496"/>
            <a:chOff x="5819650" y="1666120"/>
            <a:chExt cx="5458493" cy="70149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Discutere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i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risultati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ottenuti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Analizzare</a:t>
                </a:r>
                <a:r>
                  <a:rPr lang="en-US" altLang="ko-KR" sz="2000" b="1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i</a:t>
                </a:r>
                <a:r>
                  <a:rPr lang="en-US" altLang="ko-KR" sz="2000" b="1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risultati</a:t>
                </a:r>
                <a:endParaRPr lang="ko-KR" altLang="en-US" sz="2000" b="1" dirty="0">
                  <a:solidFill>
                    <a:srgbClr val="FFFF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FFFF00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rgbClr val="FFFF00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823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3">
            <a:extLst>
              <a:ext uri="{FF2B5EF4-FFF2-40B4-BE49-F238E27FC236}">
                <a16:creationId xmlns:a16="http://schemas.microsoft.com/office/drawing/2014/main" id="{48FA02DB-51A9-4AA2-AEC4-0B854BFAF060}"/>
              </a:ext>
            </a:extLst>
          </p:cNvPr>
          <p:cNvSpPr/>
          <p:nvPr/>
        </p:nvSpPr>
        <p:spPr>
          <a:xfrm rot="5400000">
            <a:off x="7422206" y="2396269"/>
            <a:ext cx="3552585" cy="3552584"/>
          </a:xfrm>
          <a:prstGeom prst="blockArc">
            <a:avLst>
              <a:gd name="adj1" fmla="val 10735117"/>
              <a:gd name="adj2" fmla="val 16074287"/>
              <a:gd name="adj3" fmla="val 25807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DBC53-7E2A-4244-91DE-C6E7B8F6A09D}"/>
              </a:ext>
            </a:extLst>
          </p:cNvPr>
          <p:cNvSpPr/>
          <p:nvPr/>
        </p:nvSpPr>
        <p:spPr>
          <a:xfrm>
            <a:off x="10058114" y="4079299"/>
            <a:ext cx="924353" cy="2778701"/>
          </a:xfrm>
          <a:prstGeom prst="rect">
            <a:avLst/>
          </a:prstGeom>
          <a:gradFill flip="none" rotWithShape="1">
            <a:gsLst>
              <a:gs pos="37500">
                <a:schemeClr val="accent2"/>
              </a:gs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Block Arc 3">
            <a:extLst>
              <a:ext uri="{FF2B5EF4-FFF2-40B4-BE49-F238E27FC236}">
                <a16:creationId xmlns:a16="http://schemas.microsoft.com/office/drawing/2014/main" id="{C22DDE9D-086F-4DF1-8F13-F5AB9BFB022F}"/>
              </a:ext>
            </a:extLst>
          </p:cNvPr>
          <p:cNvSpPr/>
          <p:nvPr/>
        </p:nvSpPr>
        <p:spPr>
          <a:xfrm rot="10800000">
            <a:off x="8765989" y="259509"/>
            <a:ext cx="2491387" cy="5680704"/>
          </a:xfrm>
          <a:custGeom>
            <a:avLst/>
            <a:gdLst/>
            <a:ahLst/>
            <a:cxnLst/>
            <a:rect l="l" t="t" r="r" b="b"/>
            <a:pathLst>
              <a:path w="2105549" h="4800940">
                <a:moveTo>
                  <a:pt x="1010388" y="1501213"/>
                </a:moveTo>
                <a:lnTo>
                  <a:pt x="232767" y="1501213"/>
                </a:lnTo>
                <a:cubicBezTo>
                  <a:pt x="232767" y="1037585"/>
                  <a:pt x="446990" y="599968"/>
                  <a:pt x="813157" y="315587"/>
                </a:cubicBezTo>
                <a:cubicBezTo>
                  <a:pt x="1179324" y="31205"/>
                  <a:pt x="1656348" y="-68031"/>
                  <a:pt x="2105549" y="46728"/>
                </a:cubicBezTo>
                <a:lnTo>
                  <a:pt x="1913069" y="800151"/>
                </a:lnTo>
                <a:cubicBezTo>
                  <a:pt x="1696554" y="744837"/>
                  <a:pt x="1466629" y="792669"/>
                  <a:pt x="1290136" y="929741"/>
                </a:cubicBezTo>
                <a:cubicBezTo>
                  <a:pt x="1113644" y="1066813"/>
                  <a:pt x="1010388" y="1277744"/>
                  <a:pt x="1010388" y="1501213"/>
                </a:cubicBezTo>
                <a:close/>
                <a:moveTo>
                  <a:pt x="1013533" y="3726917"/>
                </a:moveTo>
                <a:lnTo>
                  <a:pt x="232333" y="3726917"/>
                </a:lnTo>
                <a:lnTo>
                  <a:pt x="232333" y="1501328"/>
                </a:lnTo>
                <a:lnTo>
                  <a:pt x="1013533" y="1501328"/>
                </a:lnTo>
                <a:close/>
                <a:moveTo>
                  <a:pt x="622933" y="4800940"/>
                </a:moveTo>
                <a:lnTo>
                  <a:pt x="0" y="3726918"/>
                </a:lnTo>
                <a:lnTo>
                  <a:pt x="1245866" y="37269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EB4DCDAB-6738-4BE1-96B0-7E5EEB96939C}"/>
              </a:ext>
            </a:extLst>
          </p:cNvPr>
          <p:cNvSpPr/>
          <p:nvPr/>
        </p:nvSpPr>
        <p:spPr>
          <a:xfrm rot="17100000">
            <a:off x="7422206" y="2396267"/>
            <a:ext cx="3552585" cy="3552584"/>
          </a:xfrm>
          <a:prstGeom prst="blockArc">
            <a:avLst>
              <a:gd name="adj1" fmla="val 10815410"/>
              <a:gd name="adj2" fmla="val 13831376"/>
              <a:gd name="adj3" fmla="val 26044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A0964684-128F-419F-9096-CE258D4C2FDD}"/>
              </a:ext>
            </a:extLst>
          </p:cNvPr>
          <p:cNvSpPr/>
          <p:nvPr/>
        </p:nvSpPr>
        <p:spPr>
          <a:xfrm rot="20219398">
            <a:off x="7422206" y="2396266"/>
            <a:ext cx="3552584" cy="3552585"/>
          </a:xfrm>
          <a:prstGeom prst="blockArc">
            <a:avLst>
              <a:gd name="adj1" fmla="val 10804147"/>
              <a:gd name="adj2" fmla="val 14189823"/>
              <a:gd name="adj3" fmla="val 26226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50192236-3AAD-4196-8FAB-BD7793553E48}"/>
              </a:ext>
            </a:extLst>
          </p:cNvPr>
          <p:cNvSpPr/>
          <p:nvPr/>
        </p:nvSpPr>
        <p:spPr>
          <a:xfrm rot="2161546">
            <a:off x="7424432" y="2396267"/>
            <a:ext cx="3552584" cy="3552585"/>
          </a:xfrm>
          <a:prstGeom prst="blockArc">
            <a:avLst>
              <a:gd name="adj1" fmla="val 10735117"/>
              <a:gd name="adj2" fmla="val 13869755"/>
              <a:gd name="adj3" fmla="val 25921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FCA3FA-1924-45B3-AEE4-BBE8046C4B0C}"/>
              </a:ext>
            </a:extLst>
          </p:cNvPr>
          <p:cNvGrpSpPr/>
          <p:nvPr/>
        </p:nvGrpSpPr>
        <p:grpSpPr>
          <a:xfrm>
            <a:off x="5275934" y="1991178"/>
            <a:ext cx="2491387" cy="1107996"/>
            <a:chOff x="3021856" y="4283314"/>
            <a:chExt cx="1886852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9AAD2-B212-4F37-ADC6-C32EDC001F3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clusterizzaione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riusciti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ottenere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buoni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risultati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con poche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informazioni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disposizione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BC854D-8EED-47E6-958D-D39617CE5176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 is the way..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98E66E-22B4-49A1-905D-3F064EB16E79}"/>
              </a:ext>
            </a:extLst>
          </p:cNvPr>
          <p:cNvGrpSpPr/>
          <p:nvPr/>
        </p:nvGrpSpPr>
        <p:grpSpPr>
          <a:xfrm>
            <a:off x="4488640" y="3111811"/>
            <a:ext cx="2768717" cy="1107996"/>
            <a:chOff x="3352435" y="4283314"/>
            <a:chExt cx="1556273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5CA5BF-18F6-4910-8A19-4107578F1168}"/>
                </a:ext>
              </a:extLst>
            </p:cNvPr>
            <p:cNvSpPr txBox="1"/>
            <p:nvPr/>
          </p:nvSpPr>
          <p:spPr>
            <a:xfrm>
              <a:off x="3352435" y="4560313"/>
              <a:ext cx="15562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cercando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comportamenti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umani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molto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difficilmente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potrà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essere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precisi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50%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9A1ED5-E9BE-420B-9FA5-D419391230B3}"/>
                </a:ext>
              </a:extLst>
            </p:cNvPr>
            <p:cNvSpPr txBox="1"/>
            <p:nvPr/>
          </p:nvSpPr>
          <p:spPr>
            <a:xfrm>
              <a:off x="3365666" y="4283314"/>
              <a:ext cx="1543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Poco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migliorabile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AA287A-7286-435C-8496-7D4FC727DFF5}"/>
              </a:ext>
            </a:extLst>
          </p:cNvPr>
          <p:cNvGrpSpPr/>
          <p:nvPr/>
        </p:nvGrpSpPr>
        <p:grpSpPr>
          <a:xfrm>
            <a:off x="4512179" y="4232444"/>
            <a:ext cx="2745178" cy="923330"/>
            <a:chOff x="3021856" y="4283314"/>
            <a:chExt cx="1886852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2C8DDB-6297-4C20-B34C-A5DA8804796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regression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è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mostrata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poco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affidabile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disposizione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8D8163-FB0D-4B0E-A7D0-FE659F1A5C14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Regressione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806F225-2F36-44D8-9CB7-F0CFB302F783}"/>
              </a:ext>
            </a:extLst>
          </p:cNvPr>
          <p:cNvSpPr txBox="1"/>
          <p:nvPr/>
        </p:nvSpPr>
        <p:spPr>
          <a:xfrm>
            <a:off x="10033156" y="55073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FFC0F-AA45-4208-8C7E-E72D05F59667}"/>
              </a:ext>
            </a:extLst>
          </p:cNvPr>
          <p:cNvSpPr txBox="1"/>
          <p:nvPr/>
        </p:nvSpPr>
        <p:spPr>
          <a:xfrm>
            <a:off x="7813196" y="49120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7958D4-AC47-45BA-BEBA-C35B4DC7238F}"/>
              </a:ext>
            </a:extLst>
          </p:cNvPr>
          <p:cNvSpPr txBox="1"/>
          <p:nvPr/>
        </p:nvSpPr>
        <p:spPr>
          <a:xfrm>
            <a:off x="7422205" y="3787901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7DE95-0AA9-4DAF-91C1-EAE33F25678B}"/>
              </a:ext>
            </a:extLst>
          </p:cNvPr>
          <p:cNvSpPr txBox="1"/>
          <p:nvPr/>
        </p:nvSpPr>
        <p:spPr>
          <a:xfrm>
            <a:off x="8030168" y="27797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68651C-4CFC-420B-A9D3-D4B4F8AB8A73}"/>
              </a:ext>
            </a:extLst>
          </p:cNvPr>
          <p:cNvSpPr txBox="1"/>
          <p:nvPr/>
        </p:nvSpPr>
        <p:spPr>
          <a:xfrm>
            <a:off x="10011681" y="1978990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F8046BDA-7C0A-4FE5-B884-FBD6BB4D9713}"/>
              </a:ext>
            </a:extLst>
          </p:cNvPr>
          <p:cNvSpPr txBox="1">
            <a:spLocks/>
          </p:cNvSpPr>
          <p:nvPr/>
        </p:nvSpPr>
        <p:spPr>
          <a:xfrm>
            <a:off x="149152" y="395969"/>
            <a:ext cx="4962612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Tiriamo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 le </a:t>
            </a:r>
            <a:r>
              <a:rPr lang="en-US" altLang="ko-KR" sz="36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somme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AA59051-3F3E-4A32-805E-1A8109F268F9}"/>
              </a:ext>
            </a:extLst>
          </p:cNvPr>
          <p:cNvGrpSpPr/>
          <p:nvPr/>
        </p:nvGrpSpPr>
        <p:grpSpPr>
          <a:xfrm>
            <a:off x="4998604" y="5353078"/>
            <a:ext cx="2768717" cy="1107996"/>
            <a:chOff x="3021856" y="4283314"/>
            <a:chExt cx="1886852" cy="110799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8609C8-2FC3-4C1C-8E1B-1E1639693C3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Sicuramente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andrebbe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fatto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raccolta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Servono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attributi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menzionati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nello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dell’arte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vuole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essere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precisi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E245D9-453E-4EE2-B2A3-72199A4FD2CE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dell’arte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ECE7C01-A243-4A77-8674-165FF4666669}"/>
              </a:ext>
            </a:extLst>
          </p:cNvPr>
          <p:cNvGrpSpPr/>
          <p:nvPr/>
        </p:nvGrpSpPr>
        <p:grpSpPr>
          <a:xfrm>
            <a:off x="6719418" y="870545"/>
            <a:ext cx="2598322" cy="1107996"/>
            <a:chOff x="3021856" y="4283314"/>
            <a:chExt cx="1886852" cy="110799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A812A96-9BB2-41A9-BA84-3B925EFB8DE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raccolta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maggiore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l’aggiunta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possono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incrementare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precisione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risultati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ottenuti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F32E37A-C191-4AB2-B2E9-342D9B65D899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futuro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1" name="Block Arc 14">
            <a:extLst>
              <a:ext uri="{FF2B5EF4-FFF2-40B4-BE49-F238E27FC236}">
                <a16:creationId xmlns:a16="http://schemas.microsoft.com/office/drawing/2014/main" id="{E7584B54-90DE-4EE1-BDD0-70B7E45B86E5}"/>
              </a:ext>
            </a:extLst>
          </p:cNvPr>
          <p:cNvSpPr/>
          <p:nvPr/>
        </p:nvSpPr>
        <p:spPr>
          <a:xfrm rot="16200000">
            <a:off x="8817672" y="3790990"/>
            <a:ext cx="771672" cy="77218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6" grpId="0"/>
      <p:bldP spid="27" grpId="0"/>
      <p:bldP spid="28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D6A2DF-E9F4-4298-BB8A-2F8D692B2F86}"/>
              </a:ext>
            </a:extLst>
          </p:cNvPr>
          <p:cNvGrpSpPr/>
          <p:nvPr/>
        </p:nvGrpSpPr>
        <p:grpSpPr>
          <a:xfrm flipH="1">
            <a:off x="7048869" y="1228789"/>
            <a:ext cx="4076872" cy="540136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Bibliografia</a:t>
            </a:r>
            <a:r>
              <a:rPr lang="en-US" dirty="0"/>
              <a:t> (1)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8BAA-487C-4A6D-8281-1FDB2685FB80}"/>
              </a:ext>
            </a:extLst>
          </p:cNvPr>
          <p:cNvGrpSpPr/>
          <p:nvPr/>
        </p:nvGrpSpPr>
        <p:grpSpPr>
          <a:xfrm>
            <a:off x="7982896" y="4247459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9248971-FC7E-4E04-91FE-E7911ED3274C}"/>
              </a:ext>
            </a:extLst>
          </p:cNvPr>
          <p:cNvSpPr txBox="1"/>
          <p:nvPr/>
        </p:nvSpPr>
        <p:spPr>
          <a:xfrm>
            <a:off x="187467" y="988966"/>
            <a:ext cx="81502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Data Clustering and Self-</a:t>
            </a:r>
            <a:r>
              <a:rPr lang="it-IT" sz="1200" dirty="0" err="1"/>
              <a:t>Organizing</a:t>
            </a:r>
            <a:r>
              <a:rPr lang="it-IT" sz="1200" dirty="0"/>
              <a:t> Maps in </a:t>
            </a:r>
            <a:r>
              <a:rPr lang="it-IT" sz="1200" dirty="0" err="1"/>
              <a:t>Biology</a:t>
            </a:r>
            <a:r>
              <a:rPr lang="it-IT" sz="1200" dirty="0"/>
              <a:t>, </a:t>
            </a:r>
            <a:r>
              <a:rPr lang="it-IT" sz="1200" dirty="0" err="1"/>
              <a:t>Olcay</a:t>
            </a:r>
            <a:r>
              <a:rPr lang="it-IT" sz="1200" dirty="0"/>
              <a:t> </a:t>
            </a:r>
            <a:r>
              <a:rPr lang="it-IT" sz="1200" dirty="0" err="1"/>
              <a:t>Akman</a:t>
            </a:r>
            <a:r>
              <a:rPr lang="it-IT" sz="1200" dirty="0"/>
              <a:t>, Timothy </a:t>
            </a:r>
            <a:r>
              <a:rPr lang="it-IT" sz="1200" dirty="0" err="1"/>
              <a:t>Comar</a:t>
            </a:r>
            <a:r>
              <a:rPr lang="it-IT" sz="1200" dirty="0"/>
              <a:t>, Daniel </a:t>
            </a:r>
            <a:r>
              <a:rPr lang="it-IT" sz="1200" dirty="0" err="1"/>
              <a:t>Hrozencik</a:t>
            </a:r>
            <a:r>
              <a:rPr lang="it-IT" sz="1200" dirty="0"/>
              <a:t>, </a:t>
            </a:r>
            <a:r>
              <a:rPr lang="it-IT" sz="1200" dirty="0" err="1"/>
              <a:t>Josselyn</a:t>
            </a:r>
            <a:r>
              <a:rPr lang="it-IT" sz="1200" dirty="0"/>
              <a:t> </a:t>
            </a:r>
            <a:r>
              <a:rPr lang="it-IT" sz="1200" dirty="0" err="1"/>
              <a:t>Gonzale</a:t>
            </a:r>
            <a:endParaRPr lang="it-IT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 Review on Predicting Student’s Performance using Data Mining Techniques, </a:t>
            </a:r>
            <a:r>
              <a:rPr lang="it-IT" sz="1200" dirty="0" err="1"/>
              <a:t>Amirah</a:t>
            </a:r>
            <a:r>
              <a:rPr lang="it-IT" sz="1200" dirty="0"/>
              <a:t> Mohamed </a:t>
            </a:r>
            <a:r>
              <a:rPr lang="it-IT" sz="1200" dirty="0" err="1"/>
              <a:t>Shahiria</a:t>
            </a:r>
            <a:r>
              <a:rPr lang="it-IT" sz="1200" dirty="0"/>
              <a:t>, </a:t>
            </a:r>
            <a:r>
              <a:rPr lang="it-IT" sz="1200" dirty="0" err="1"/>
              <a:t>Wahidah</a:t>
            </a:r>
            <a:r>
              <a:rPr lang="it-IT" sz="1200" dirty="0"/>
              <a:t> </a:t>
            </a:r>
            <a:r>
              <a:rPr lang="it-IT" sz="1200" dirty="0" err="1"/>
              <a:t>Husaina</a:t>
            </a:r>
            <a:r>
              <a:rPr lang="it-IT" sz="1200" dirty="0"/>
              <a:t>, </a:t>
            </a:r>
            <a:r>
              <a:rPr lang="it-IT" sz="1200" dirty="0" err="1"/>
              <a:t>Nur’aini</a:t>
            </a:r>
            <a:r>
              <a:rPr lang="it-IT" sz="1200" dirty="0"/>
              <a:t> Abdul </a:t>
            </a:r>
            <a:r>
              <a:rPr lang="it-IT" sz="1200" dirty="0" err="1"/>
              <a:t>Rashida</a:t>
            </a:r>
            <a:endParaRPr lang="it-IT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D. M. D. Angeline, Association rule generation for student performance analysis using </a:t>
            </a:r>
            <a:r>
              <a:rPr lang="en-US" altLang="ko-KR" sz="1200" dirty="0" err="1">
                <a:cs typeface="Arial" pitchFamily="34" charset="0"/>
              </a:rPr>
              <a:t>apriori</a:t>
            </a:r>
            <a:r>
              <a:rPr lang="en-US" altLang="ko-KR" sz="1200" dirty="0">
                <a:cs typeface="Arial" pitchFamily="34" charset="0"/>
              </a:rPr>
              <a:t> algorithm, The SIJ Transactions on Computer Science Engineering &amp; its Applications (CSEA) 1 (1) (2013) p12-16.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M. M. </a:t>
            </a:r>
            <a:r>
              <a:rPr lang="en-US" altLang="ko-KR" sz="1200" dirty="0" err="1">
                <a:cs typeface="Arial" pitchFamily="34" charset="0"/>
              </a:rPr>
              <a:t>Quadri</a:t>
            </a:r>
            <a:r>
              <a:rPr lang="en-US" altLang="ko-KR" sz="1200" dirty="0">
                <a:cs typeface="Arial" pitchFamily="34" charset="0"/>
              </a:rPr>
              <a:t>, N. </a:t>
            </a:r>
            <a:r>
              <a:rPr lang="en-US" altLang="ko-KR" sz="1200" dirty="0" err="1">
                <a:cs typeface="Arial" pitchFamily="34" charset="0"/>
              </a:rPr>
              <a:t>Kalyankar</a:t>
            </a:r>
            <a:r>
              <a:rPr lang="en-US" altLang="ko-KR" sz="1200" dirty="0">
                <a:cs typeface="Arial" pitchFamily="34" charset="0"/>
              </a:rPr>
              <a:t>, Drop out feature of student data for academic performance using decision tree techniques, Global Journal of Computer Science and Technology 10 (2).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E. </a:t>
            </a:r>
            <a:r>
              <a:rPr lang="en-US" altLang="ko-KR" sz="1200" dirty="0" err="1">
                <a:cs typeface="Arial" pitchFamily="34" charset="0"/>
              </a:rPr>
              <a:t>Osmanbegović</a:t>
            </a:r>
            <a:r>
              <a:rPr lang="en-US" altLang="ko-KR" sz="1200" dirty="0">
                <a:cs typeface="Arial" pitchFamily="34" charset="0"/>
              </a:rPr>
              <a:t>, M. </a:t>
            </a:r>
            <a:r>
              <a:rPr lang="en-US" altLang="ko-KR" sz="1200" dirty="0" err="1">
                <a:cs typeface="Arial" pitchFamily="34" charset="0"/>
              </a:rPr>
              <a:t>Suljić</a:t>
            </a:r>
            <a:r>
              <a:rPr lang="en-US" altLang="ko-KR" sz="1200" dirty="0">
                <a:cs typeface="Arial" pitchFamily="34" charset="0"/>
              </a:rPr>
              <a:t>, Data mining approach for predicting student performance, Economic Review 10 (1).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W. </a:t>
            </a:r>
            <a:r>
              <a:rPr lang="en-US" altLang="ko-KR" sz="1200" dirty="0" err="1">
                <a:cs typeface="Arial" pitchFamily="34" charset="0"/>
              </a:rPr>
              <a:t>Hämäläinen</a:t>
            </a:r>
            <a:r>
              <a:rPr lang="en-US" altLang="ko-KR" sz="1200" dirty="0">
                <a:cs typeface="Arial" pitchFamily="34" charset="0"/>
              </a:rPr>
              <a:t>, M. </a:t>
            </a:r>
            <a:r>
              <a:rPr lang="en-US" altLang="ko-KR" sz="1200" dirty="0" err="1">
                <a:cs typeface="Arial" pitchFamily="34" charset="0"/>
              </a:rPr>
              <a:t>Vinni</a:t>
            </a:r>
            <a:r>
              <a:rPr lang="en-US" altLang="ko-KR" sz="1200" dirty="0">
                <a:cs typeface="Arial" pitchFamily="34" charset="0"/>
              </a:rPr>
              <a:t>, Comparison of machine learning methods for intelligent tutoring systems, in: Intelligent Tutoring Systems, Springer, 2006, pp. 525-534.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Z. Ibrahim, D. </a:t>
            </a:r>
            <a:r>
              <a:rPr lang="en-US" altLang="ko-KR" sz="1200" dirty="0" err="1">
                <a:cs typeface="Arial" pitchFamily="34" charset="0"/>
              </a:rPr>
              <a:t>Rusli</a:t>
            </a:r>
            <a:r>
              <a:rPr lang="en-US" altLang="ko-KR" sz="1200" dirty="0">
                <a:cs typeface="Arial" pitchFamily="34" charset="0"/>
              </a:rPr>
              <a:t>, Predicting students academic performance: comparing artificial neural network, decision tree and linear regression, in: 21st Annual SAS Malaysia Forum, 5th September, 2007.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M. M. A. </a:t>
            </a:r>
            <a:r>
              <a:rPr lang="en-US" altLang="ko-KR" sz="1200" dirty="0" err="1">
                <a:cs typeface="Arial" pitchFamily="34" charset="0"/>
              </a:rPr>
              <a:t>Tair</a:t>
            </a:r>
            <a:r>
              <a:rPr lang="en-US" altLang="ko-KR" sz="1200" dirty="0">
                <a:cs typeface="Arial" pitchFamily="34" charset="0"/>
              </a:rPr>
              <a:t>, A.M. El-</a:t>
            </a:r>
            <a:r>
              <a:rPr lang="en-US" altLang="ko-KR" sz="1200" dirty="0" err="1">
                <a:cs typeface="Arial" pitchFamily="34" charset="0"/>
              </a:rPr>
              <a:t>Halees</a:t>
            </a:r>
            <a:r>
              <a:rPr lang="en-US" altLang="ko-KR" sz="1200" dirty="0">
                <a:cs typeface="Arial" pitchFamily="34" charset="0"/>
              </a:rPr>
              <a:t>, Mining educational data to improve students performance: a case study, International Journal of Information 2 (2).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M. </a:t>
            </a:r>
            <a:r>
              <a:rPr lang="en-US" altLang="ko-KR" sz="1200" dirty="0" err="1">
                <a:cs typeface="Arial" pitchFamily="34" charset="0"/>
              </a:rPr>
              <a:t>Mayilvaganan</a:t>
            </a:r>
            <a:r>
              <a:rPr lang="en-US" altLang="ko-KR" sz="1200" dirty="0">
                <a:cs typeface="Arial" pitchFamily="34" charset="0"/>
              </a:rPr>
              <a:t>, D. </a:t>
            </a:r>
            <a:r>
              <a:rPr lang="en-US" altLang="ko-KR" sz="1200" dirty="0" err="1">
                <a:cs typeface="Arial" pitchFamily="34" charset="0"/>
              </a:rPr>
              <a:t>Kalpanadevi</a:t>
            </a:r>
            <a:r>
              <a:rPr lang="en-US" altLang="ko-KR" sz="1200" dirty="0">
                <a:cs typeface="Arial" pitchFamily="34" charset="0"/>
              </a:rPr>
              <a:t>, Comparison of classification techniques for predicting the performance of students academic environment, in: Communication and Network Technologies (ICCNT), 2014 International Conference on, IEEE, 2014, pp. 113-118.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S. </a:t>
            </a:r>
            <a:r>
              <a:rPr lang="en-US" altLang="ko-KR" sz="1200" dirty="0" err="1">
                <a:cs typeface="Arial" pitchFamily="34" charset="0"/>
              </a:rPr>
              <a:t>Natek</a:t>
            </a:r>
            <a:r>
              <a:rPr lang="en-US" altLang="ko-KR" sz="1200" dirty="0">
                <a:cs typeface="Arial" pitchFamily="34" charset="0"/>
              </a:rPr>
              <a:t>, M. Zwilling Student data mining solution–knowledge management system related to higher education institutions. Expert systems with applications, 41 (14) (2014), pp. 6400-640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T. M. Christian, M. </a:t>
            </a:r>
            <a:r>
              <a:rPr lang="en-US" altLang="ko-KR" sz="1200" dirty="0" err="1">
                <a:cs typeface="Arial" pitchFamily="34" charset="0"/>
              </a:rPr>
              <a:t>Ayub</a:t>
            </a:r>
            <a:r>
              <a:rPr lang="en-US" altLang="ko-KR" sz="1200" dirty="0">
                <a:cs typeface="Arial" pitchFamily="34" charset="0"/>
              </a:rPr>
              <a:t>, Exploration of classification using </a:t>
            </a:r>
            <a:r>
              <a:rPr lang="en-US" altLang="ko-KR" sz="1200" dirty="0" err="1">
                <a:cs typeface="Arial" pitchFamily="34" charset="0"/>
              </a:rPr>
              <a:t>nbtree</a:t>
            </a:r>
            <a:r>
              <a:rPr lang="en-US" altLang="ko-KR" sz="1200" dirty="0">
                <a:cs typeface="Arial" pitchFamily="34" charset="0"/>
              </a:rPr>
              <a:t> for predicting students’ performance, in: Data and Software Engineering (ICODSE), 2014 International Conference on, IEEE, 2014, pp. 1-6.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K. F. Li, D. Rusk, F. Song, Predicting student academic performance, in: Complex, Intelligent, and Software Intensive Systems (CISIS), 2013 Seventh International Conference on, IEEE, 2013, pp. 27-33.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S. </a:t>
            </a:r>
            <a:r>
              <a:rPr lang="en-US" altLang="ko-KR" sz="1200" dirty="0" err="1">
                <a:cs typeface="Arial" pitchFamily="34" charset="0"/>
              </a:rPr>
              <a:t>Parack</a:t>
            </a:r>
            <a:r>
              <a:rPr lang="en-US" altLang="ko-KR" sz="1200" dirty="0">
                <a:cs typeface="Arial" pitchFamily="34" charset="0"/>
              </a:rPr>
              <a:t>, Z. Zahid, F. Merchant, Application of data mining in educational databases for predicting academic trends and patterns, in: Technology Enhanced Education (ICTEE), 2012 IEEE International Conference on, IEEE, 2012, pp. 1-4.</a:t>
            </a:r>
          </a:p>
        </p:txBody>
      </p:sp>
    </p:spTree>
    <p:extLst>
      <p:ext uri="{BB962C8B-B14F-4D97-AF65-F5344CB8AC3E}">
        <p14:creationId xmlns:p14="http://schemas.microsoft.com/office/powerpoint/2010/main" val="2133214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D6A2DF-E9F4-4298-BB8A-2F8D692B2F86}"/>
              </a:ext>
            </a:extLst>
          </p:cNvPr>
          <p:cNvGrpSpPr/>
          <p:nvPr/>
        </p:nvGrpSpPr>
        <p:grpSpPr>
          <a:xfrm flipH="1">
            <a:off x="7048869" y="1228789"/>
            <a:ext cx="4076872" cy="540136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Bibliografia</a:t>
            </a:r>
            <a:r>
              <a:rPr lang="en-US" dirty="0"/>
              <a:t> (2)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8BAA-487C-4A6D-8281-1FDB2685FB80}"/>
              </a:ext>
            </a:extLst>
          </p:cNvPr>
          <p:cNvGrpSpPr/>
          <p:nvPr/>
        </p:nvGrpSpPr>
        <p:grpSpPr>
          <a:xfrm>
            <a:off x="7982896" y="4247459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C549F4-0526-4734-88F4-A0743BD7E807}"/>
              </a:ext>
            </a:extLst>
          </p:cNvPr>
          <p:cNvSpPr txBox="1"/>
          <p:nvPr/>
        </p:nvSpPr>
        <p:spPr>
          <a:xfrm>
            <a:off x="159798" y="1384916"/>
            <a:ext cx="75303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G. </a:t>
            </a:r>
            <a:r>
              <a:rPr lang="it-IT" sz="1200" dirty="0" err="1"/>
              <a:t>Elakia</a:t>
            </a:r>
            <a:r>
              <a:rPr lang="it-IT" sz="1200" dirty="0"/>
              <a:t>, N.J. </a:t>
            </a:r>
            <a:r>
              <a:rPr lang="it-IT" sz="1200" dirty="0" err="1"/>
              <a:t>Aarthi</a:t>
            </a:r>
            <a:r>
              <a:rPr lang="it-IT" sz="1200" dirty="0"/>
              <a:t>, Application of data mining in educational database for </a:t>
            </a:r>
            <a:r>
              <a:rPr lang="it-IT" sz="1200" dirty="0" err="1"/>
              <a:t>predicting</a:t>
            </a:r>
            <a:r>
              <a:rPr lang="it-IT" sz="1200" dirty="0"/>
              <a:t> </a:t>
            </a:r>
            <a:r>
              <a:rPr lang="it-IT" sz="1200" dirty="0" err="1"/>
              <a:t>behavioural</a:t>
            </a:r>
            <a:r>
              <a:rPr lang="it-IT" sz="1200" dirty="0"/>
              <a:t> patterns of the </a:t>
            </a:r>
            <a:r>
              <a:rPr lang="it-IT" sz="1200" dirty="0" err="1"/>
              <a:t>students</a:t>
            </a:r>
            <a:r>
              <a:rPr lang="it-IT" sz="1200" dirty="0"/>
              <a:t>, </a:t>
            </a:r>
            <a:r>
              <a:rPr lang="it-IT" sz="1200" dirty="0" err="1"/>
              <a:t>Elakia</a:t>
            </a:r>
            <a:r>
              <a:rPr lang="it-IT" sz="1200" dirty="0"/>
              <a:t> et al,/(IJCSIT) International Journal of Computer Science and Information Technologies 5 (3) (2014) 4649-4652.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D. M. S. Anupama Kumar, Appraising the significance of self regulated learning in higher education using neural networks, International Journal of Engineering Research and Development Volume 1 (Issue 1) (2012) 09-15.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Z. K. </a:t>
            </a:r>
            <a:r>
              <a:rPr lang="en-US" sz="1200" dirty="0" err="1"/>
              <a:t>Papamitsiou</a:t>
            </a:r>
            <a:r>
              <a:rPr lang="en-US" sz="1200" dirty="0"/>
              <a:t>, V. Terzis, A.A. Economides, Temporal learning analytics for computer based testing, in: Proceedings of the Fourth International Conference on Learning Analytics And Knowledge, ACM, 2014, pp. 31-35.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B. K. P. Conrad Tucker, A. </a:t>
            </a:r>
            <a:r>
              <a:rPr lang="it-IT" sz="1200" dirty="0" err="1"/>
              <a:t>Divinsky</a:t>
            </a:r>
            <a:r>
              <a:rPr lang="it-IT" sz="1200" dirty="0"/>
              <a:t>, Mining </a:t>
            </a:r>
            <a:r>
              <a:rPr lang="it-IT" sz="1200" dirty="0" err="1"/>
              <a:t>student-generated</a:t>
            </a:r>
            <a:r>
              <a:rPr lang="it-IT" sz="1200" dirty="0"/>
              <a:t> </a:t>
            </a:r>
            <a:r>
              <a:rPr lang="it-IT" sz="1200" dirty="0" err="1"/>
              <a:t>textual</a:t>
            </a:r>
            <a:r>
              <a:rPr lang="it-IT" sz="1200" dirty="0"/>
              <a:t> data in </a:t>
            </a:r>
            <a:r>
              <a:rPr lang="it-IT" sz="1200" dirty="0" err="1"/>
              <a:t>moocs</a:t>
            </a:r>
            <a:r>
              <a:rPr lang="it-IT" sz="1200" dirty="0"/>
              <a:t> and </a:t>
            </a:r>
            <a:r>
              <a:rPr lang="it-IT" sz="1200" dirty="0" err="1"/>
              <a:t>quantifying</a:t>
            </a:r>
            <a:r>
              <a:rPr lang="it-IT" sz="1200" dirty="0"/>
              <a:t> </a:t>
            </a:r>
            <a:r>
              <a:rPr lang="it-IT" sz="1200" dirty="0" err="1"/>
              <a:t>their</a:t>
            </a:r>
            <a:r>
              <a:rPr lang="it-IT" sz="1200" dirty="0"/>
              <a:t> </a:t>
            </a:r>
            <a:r>
              <a:rPr lang="it-IT" sz="1200" dirty="0" err="1"/>
              <a:t>effects</a:t>
            </a:r>
            <a:r>
              <a:rPr lang="it-IT" sz="1200" dirty="0"/>
              <a:t> on </a:t>
            </a:r>
            <a:r>
              <a:rPr lang="it-IT" sz="1200" dirty="0" err="1"/>
              <a:t>student</a:t>
            </a:r>
            <a:r>
              <a:rPr lang="it-IT" sz="1200" dirty="0"/>
              <a:t> performance and learning </a:t>
            </a:r>
            <a:r>
              <a:rPr lang="it-IT" sz="1200" dirty="0" err="1"/>
              <a:t>outcomes</a:t>
            </a:r>
            <a:r>
              <a:rPr lang="it-IT" sz="1200" dirty="0"/>
              <a:t>, in: 2014 ASEE </a:t>
            </a:r>
            <a:r>
              <a:rPr lang="it-IT" sz="1200" dirty="0" err="1"/>
              <a:t>Annual</a:t>
            </a:r>
            <a:r>
              <a:rPr lang="it-IT" sz="1200" dirty="0"/>
              <a:t> Conference, Indianapolis, Indiana, Indianapolis, Indiana,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C. Romero, S. Ventura, P.G. </a:t>
            </a:r>
            <a:r>
              <a:rPr lang="it-IT" sz="1200" dirty="0" err="1"/>
              <a:t>Espejo</a:t>
            </a:r>
            <a:r>
              <a:rPr lang="it-IT" sz="1200" dirty="0"/>
              <a:t>, C. </a:t>
            </a:r>
            <a:r>
              <a:rPr lang="it-IT" sz="1200" dirty="0" err="1"/>
              <a:t>Hervás</a:t>
            </a:r>
            <a:r>
              <a:rPr lang="it-IT" sz="1200" dirty="0"/>
              <a:t>, Data mining </a:t>
            </a:r>
            <a:r>
              <a:rPr lang="it-IT" sz="1200" dirty="0" err="1"/>
              <a:t>algorithms</a:t>
            </a:r>
            <a:r>
              <a:rPr lang="it-IT" sz="1200" dirty="0"/>
              <a:t> to </a:t>
            </a:r>
            <a:r>
              <a:rPr lang="it-IT" sz="1200" dirty="0" err="1"/>
              <a:t>classify</a:t>
            </a:r>
            <a:r>
              <a:rPr lang="it-IT" sz="1200" dirty="0"/>
              <a:t> </a:t>
            </a:r>
            <a:r>
              <a:rPr lang="it-IT" sz="1200" dirty="0" err="1"/>
              <a:t>students</a:t>
            </a:r>
            <a:r>
              <a:rPr lang="it-IT" sz="1200" dirty="0"/>
              <a:t>, in: Educational Data Mining, 2008 (2008)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B. M. </a:t>
            </a:r>
            <a:r>
              <a:rPr lang="en-US" sz="1200" dirty="0" err="1"/>
              <a:t>Bidgoli</a:t>
            </a:r>
            <a:r>
              <a:rPr lang="en-US" sz="1200" dirty="0"/>
              <a:t>, D. </a:t>
            </a:r>
            <a:r>
              <a:rPr lang="en-US" sz="1200" dirty="0" err="1"/>
              <a:t>Kashy</a:t>
            </a:r>
            <a:r>
              <a:rPr lang="en-US" sz="1200" dirty="0"/>
              <a:t>, G. </a:t>
            </a:r>
            <a:r>
              <a:rPr lang="en-US" sz="1200" dirty="0" err="1"/>
              <a:t>Kortemeyer</a:t>
            </a:r>
            <a:r>
              <a:rPr lang="en-US" sz="1200" dirty="0"/>
              <a:t>, W. Punch, Predicting student performance: An application of data mining methods with the educational web-based system </a:t>
            </a:r>
            <a:r>
              <a:rPr lang="en-US" sz="1200" dirty="0" err="1"/>
              <a:t>lon-capa</a:t>
            </a:r>
            <a:r>
              <a:rPr lang="en-US" sz="1200" dirty="0"/>
              <a:t>, in: Proceedings of ASEE/IEEE frontiers in education conference, 2003.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V. </a:t>
            </a:r>
            <a:r>
              <a:rPr lang="en-US" sz="1200" dirty="0" err="1"/>
              <a:t>Oladokun</a:t>
            </a:r>
            <a:r>
              <a:rPr lang="en-US" sz="1200" dirty="0"/>
              <a:t>, A. Adebanjo, O. Charles-</a:t>
            </a:r>
            <a:r>
              <a:rPr lang="en-US" sz="1200" dirty="0" err="1"/>
              <a:t>Owaba</a:t>
            </a:r>
            <a:r>
              <a:rPr lang="en-US" sz="1200" dirty="0"/>
              <a:t>, Predicting students academic performance using artificial neural network: A case study of an engineering course. The Pacific Journal of Science and Technology, 9 (1) (2008), pp. 72-79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A. </a:t>
            </a:r>
            <a:r>
              <a:rPr lang="en-US" sz="1200" dirty="0" err="1"/>
              <a:t>Bogarín</a:t>
            </a:r>
            <a:r>
              <a:rPr lang="en-US" sz="1200" dirty="0"/>
              <a:t>, C. Romero, R. </a:t>
            </a:r>
            <a:r>
              <a:rPr lang="en-US" sz="1200" dirty="0" err="1"/>
              <a:t>Cerezo</a:t>
            </a:r>
            <a:r>
              <a:rPr lang="en-US" sz="1200" dirty="0"/>
              <a:t>, M. Sánchez-</a:t>
            </a:r>
            <a:r>
              <a:rPr lang="en-US" sz="1200" dirty="0" err="1"/>
              <a:t>Santillán</a:t>
            </a:r>
            <a:r>
              <a:rPr lang="en-US" sz="1200" dirty="0"/>
              <a:t>, Clustering for improving educational process mining, in: Proceedings of the Fourth International Conference on Learning Analytics And Knowledge, ACM, 2014, pp. 11-15.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C. </a:t>
            </a:r>
            <a:r>
              <a:rPr lang="en-US" sz="1200" dirty="0" err="1"/>
              <a:t>Coffrin</a:t>
            </a:r>
            <a:r>
              <a:rPr lang="en-US" sz="1200" dirty="0"/>
              <a:t>, L. Corrin, P. de Barba, G. Kennedy, Visualizing patterns of student engagement and performance in </a:t>
            </a:r>
            <a:r>
              <a:rPr lang="en-US" sz="1200" dirty="0" err="1"/>
              <a:t>moocs</a:t>
            </a:r>
            <a:r>
              <a:rPr lang="en-US" sz="1200" dirty="0"/>
              <a:t>, in: Proceedings of the fourth international conference on learning analytics and knowledge, ACM, 2014, pp. 83-92.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231327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D6A2DF-E9F4-4298-BB8A-2F8D692B2F86}"/>
              </a:ext>
            </a:extLst>
          </p:cNvPr>
          <p:cNvGrpSpPr/>
          <p:nvPr/>
        </p:nvGrpSpPr>
        <p:grpSpPr>
          <a:xfrm flipH="1">
            <a:off x="7048869" y="1228789"/>
            <a:ext cx="4076872" cy="540136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Bibliografia</a:t>
            </a:r>
            <a:r>
              <a:rPr lang="en-US" dirty="0"/>
              <a:t> (3)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8BAA-487C-4A6D-8281-1FDB2685FB80}"/>
              </a:ext>
            </a:extLst>
          </p:cNvPr>
          <p:cNvGrpSpPr/>
          <p:nvPr/>
        </p:nvGrpSpPr>
        <p:grpSpPr>
          <a:xfrm>
            <a:off x="7982896" y="4247459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C549F4-0526-4734-88F4-A0743BD7E807}"/>
              </a:ext>
            </a:extLst>
          </p:cNvPr>
          <p:cNvSpPr txBox="1"/>
          <p:nvPr/>
        </p:nvSpPr>
        <p:spPr>
          <a:xfrm>
            <a:off x="159798" y="1384916"/>
            <a:ext cx="7530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S. S. </a:t>
            </a:r>
            <a:r>
              <a:rPr lang="it-IT" sz="1200" dirty="0" err="1"/>
              <a:t>Meit</a:t>
            </a:r>
            <a:r>
              <a:rPr lang="it-IT" sz="1200" dirty="0"/>
              <a:t>, N.J. Borges, B.A. </a:t>
            </a:r>
            <a:r>
              <a:rPr lang="it-IT" sz="1200" dirty="0" err="1"/>
              <a:t>Cubic</a:t>
            </a:r>
            <a:r>
              <a:rPr lang="it-IT" sz="1200" dirty="0"/>
              <a:t>, H.R. </a:t>
            </a:r>
            <a:r>
              <a:rPr lang="it-IT" sz="1200" dirty="0" err="1"/>
              <a:t>Seibel</a:t>
            </a:r>
            <a:r>
              <a:rPr lang="it-IT" sz="1200" dirty="0"/>
              <a:t>, </a:t>
            </a:r>
            <a:r>
              <a:rPr lang="it-IT" sz="1200" dirty="0" err="1"/>
              <a:t>Personality</a:t>
            </a:r>
            <a:r>
              <a:rPr lang="it-IT" sz="1200" dirty="0"/>
              <a:t> </a:t>
            </a:r>
            <a:r>
              <a:rPr lang="it-IT" sz="1200" dirty="0" err="1"/>
              <a:t>differences</a:t>
            </a:r>
            <a:r>
              <a:rPr lang="it-IT" sz="1200" dirty="0"/>
              <a:t> in incoming male and </a:t>
            </a:r>
            <a:r>
              <a:rPr lang="it-IT" sz="1200" dirty="0" err="1"/>
              <a:t>female</a:t>
            </a:r>
            <a:r>
              <a:rPr lang="it-IT" sz="1200" dirty="0"/>
              <a:t> </a:t>
            </a:r>
            <a:r>
              <a:rPr lang="it-IT" sz="1200" dirty="0" err="1"/>
              <a:t>medical</a:t>
            </a:r>
            <a:r>
              <a:rPr lang="it-IT" sz="1200" dirty="0"/>
              <a:t> </a:t>
            </a:r>
            <a:r>
              <a:rPr lang="it-IT" sz="1200" dirty="0" err="1"/>
              <a:t>students</a:t>
            </a:r>
            <a:r>
              <a:rPr lang="it-IT" sz="1200" dirty="0"/>
              <a:t>., Online </a:t>
            </a:r>
            <a:r>
              <a:rPr lang="it-IT" sz="1200" dirty="0" err="1"/>
              <a:t>Submission</a:t>
            </a:r>
            <a:r>
              <a:rPr lang="it-IT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T. Mishra, D. Kumar, S. Gupta, Mining students’ data for prediction performance, in: Proceedings of the 2014 Fourth International Conference on Advanced Computing &amp; Communication Technologies, ACCT ‘14, IEEE Computer Society, Washington, DC, USA, 2014, pp. 255-262.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C. Romero, M.-I. López, J.-M. Luna, S. Ventura. Predicting students’ final performance from participation in on-line discussion forums. Computers &amp; Education, 68 (2013), pp. 458-472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716039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>
                <a:solidFill>
                  <a:schemeClr val="bg1"/>
                </a:solidFill>
                <a:cs typeface="Arial" pitchFamily="34" charset="0"/>
              </a:rPr>
              <a:t>Grazie</a:t>
            </a:r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867" dirty="0" err="1">
                <a:solidFill>
                  <a:schemeClr val="bg1"/>
                </a:solidFill>
                <a:cs typeface="Arial" pitchFamily="34" charset="0"/>
              </a:rPr>
              <a:t>mille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857460" y="3746320"/>
            <a:ext cx="433454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Per la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vostra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attenzione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Mile Stones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830997"/>
            <a:chOff x="5819650" y="1666120"/>
            <a:chExt cx="5458493" cy="8309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Condurre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uno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studio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sul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dominio</a:t>
                </a:r>
                <a:r>
                  <a:rPr lang="en-US" altLang="ko-KR" sz="1200" dirty="0">
                    <a:solidFill>
                      <a:srgbClr val="FFFF00"/>
                    </a:solidFill>
                    <a:cs typeface="Arial" pitchFamily="34" charset="0"/>
                  </a:rPr>
                  <a:t> del </a:t>
                </a:r>
                <a:r>
                  <a:rPr lang="en-US" altLang="ko-KR" sz="1200" dirty="0" err="1">
                    <a:solidFill>
                      <a:srgbClr val="FFFF00"/>
                    </a:solidFill>
                    <a:cs typeface="Arial" pitchFamily="34" charset="0"/>
                  </a:rPr>
                  <a:t>progetto</a:t>
                </a:r>
                <a:endParaRPr lang="en-US" altLang="ko-KR" sz="1200" dirty="0">
                  <a:solidFill>
                    <a:srgbClr val="FFFF00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Analizzare</a:t>
                </a:r>
                <a:r>
                  <a:rPr lang="en-US" altLang="ko-KR" sz="2000" b="1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il</a:t>
                </a:r>
                <a:r>
                  <a:rPr lang="en-US" altLang="ko-KR" sz="2000" b="1" dirty="0">
                    <a:solidFill>
                      <a:srgbClr val="FFFF00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dominio</a:t>
                </a:r>
                <a:r>
                  <a:rPr lang="en-US" altLang="ko-KR" sz="2000" b="1" dirty="0">
                    <a:solidFill>
                      <a:srgbClr val="FFFF00"/>
                    </a:solidFill>
                    <a:cs typeface="Arial" pitchFamily="34" charset="0"/>
                  </a:rPr>
                  <a:t> di </a:t>
                </a:r>
                <a:r>
                  <a:rPr lang="en-US" altLang="ko-KR" sz="2000" b="1" dirty="0" err="1">
                    <a:solidFill>
                      <a:srgbClr val="FFFF00"/>
                    </a:solidFill>
                    <a:cs typeface="Arial" pitchFamily="34" charset="0"/>
                  </a:rPr>
                  <a:t>azione</a:t>
                </a:r>
                <a:endParaRPr lang="ko-KR" altLang="en-US" sz="2000" b="1" dirty="0">
                  <a:solidFill>
                    <a:srgbClr val="FFFF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83099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FF00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rgbClr val="FFFF00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82616" y="2328570"/>
            <a:ext cx="5458493" cy="886162"/>
            <a:chOff x="5819650" y="1666120"/>
            <a:chExt cx="5458493" cy="8861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Prendere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atto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dei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dati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di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partenza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comprenderne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contenuto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semantico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ed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effettuare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una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fase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di data preparation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Studiare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Dataset di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partenza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A8A8A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77996" y="3697090"/>
            <a:ext cx="5458493" cy="886162"/>
            <a:chOff x="5819650" y="1666120"/>
            <a:chExt cx="5458493" cy="8861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Scegliere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il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modello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di ML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adatto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, e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addestrarlo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sui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dati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a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disposizione</a:t>
                </a:r>
                <a:endParaRPr lang="en-US" altLang="ko-KR" sz="1200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Scegliere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un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modello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e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addestrarlo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A8A8A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73376" y="5065609"/>
            <a:ext cx="5458493" cy="701496"/>
            <a:chOff x="5819650" y="1666120"/>
            <a:chExt cx="5458493" cy="70149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Discutere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risultati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8A8A8A"/>
                    </a:solidFill>
                    <a:cs typeface="Arial" pitchFamily="34" charset="0"/>
                  </a:rPr>
                  <a:t>ottenuti</a:t>
                </a:r>
                <a:r>
                  <a:rPr lang="en-US" altLang="ko-KR" sz="1200" dirty="0">
                    <a:solidFill>
                      <a:srgbClr val="8A8A8A"/>
                    </a:solidFill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Analizzare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i</a:t>
                </a:r>
                <a:r>
                  <a:rPr lang="en-US" altLang="ko-KR" sz="2000" b="1" dirty="0">
                    <a:solidFill>
                      <a:srgbClr val="8A8A8A"/>
                    </a:solidFill>
                    <a:cs typeface="Arial" pitchFamily="34" charset="0"/>
                  </a:rPr>
                  <a:t> </a:t>
                </a:r>
                <a:r>
                  <a:rPr lang="en-US" altLang="ko-KR" sz="2000" b="1" dirty="0" err="1">
                    <a:solidFill>
                      <a:srgbClr val="8A8A8A"/>
                    </a:solidFill>
                    <a:cs typeface="Arial" pitchFamily="34" charset="0"/>
                  </a:rPr>
                  <a:t>risultati</a:t>
                </a:r>
                <a:endParaRPr lang="ko-KR" altLang="en-US" sz="2000" b="1" dirty="0">
                  <a:solidFill>
                    <a:srgbClr val="8A8A8A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A8A8A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rgbClr val="8A8A8A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5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A021ED1-3608-4054-9B4C-941AC7D709E7}"/>
              </a:ext>
            </a:extLst>
          </p:cNvPr>
          <p:cNvGrpSpPr/>
          <p:nvPr/>
        </p:nvGrpSpPr>
        <p:grpSpPr>
          <a:xfrm>
            <a:off x="394209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69A942-804D-4903-8F4A-8D9429512BF3}"/>
              </a:ext>
            </a:extLst>
          </p:cNvPr>
          <p:cNvGrpSpPr/>
          <p:nvPr/>
        </p:nvGrpSpPr>
        <p:grpSpPr>
          <a:xfrm>
            <a:off x="315859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1DD00C-F719-4E36-8400-D48848310B64}"/>
              </a:ext>
            </a:extLst>
          </p:cNvPr>
          <p:cNvGrpSpPr/>
          <p:nvPr/>
        </p:nvGrpSpPr>
        <p:grpSpPr>
          <a:xfrm>
            <a:off x="201542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D9A825-26F7-4AC0-AA66-A642F08B3FCC}"/>
              </a:ext>
            </a:extLst>
          </p:cNvPr>
          <p:cNvGrpSpPr/>
          <p:nvPr/>
        </p:nvGrpSpPr>
        <p:grpSpPr>
          <a:xfrm>
            <a:off x="808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FB9967-9854-4B67-AE17-EAB5F4D50E80}"/>
              </a:ext>
            </a:extLst>
          </p:cNvPr>
          <p:cNvGrpSpPr/>
          <p:nvPr/>
        </p:nvGrpSpPr>
        <p:grpSpPr>
          <a:xfrm>
            <a:off x="159160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A89418E-829E-4867-919B-44971F75F14A}"/>
              </a:ext>
            </a:extLst>
          </p:cNvPr>
          <p:cNvSpPr txBox="1"/>
          <p:nvPr/>
        </p:nvSpPr>
        <p:spPr>
          <a:xfrm>
            <a:off x="5192216" y="587496"/>
            <a:ext cx="619167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cs typeface="Arial" pitchFamily="34" charset="0"/>
              </a:rPr>
              <a:t>Il Sistema Universitario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4284FE-ABB8-4CDA-AAFD-D7360E22BF5C}"/>
              </a:ext>
            </a:extLst>
          </p:cNvPr>
          <p:cNvSpPr txBox="1"/>
          <p:nvPr/>
        </p:nvSpPr>
        <p:spPr>
          <a:xfrm>
            <a:off x="5186420" y="1390596"/>
            <a:ext cx="616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Facciamo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un’analisi</a:t>
            </a:r>
            <a:r>
              <a:rPr lang="en-US" altLang="ko-KR" sz="1200" dirty="0">
                <a:cs typeface="Arial" pitchFamily="34" charset="0"/>
              </a:rPr>
              <a:t> del Sistema Universitario. </a:t>
            </a:r>
            <a:r>
              <a:rPr lang="en-US" altLang="ko-KR" sz="1200" dirty="0" err="1">
                <a:cs typeface="Arial" pitchFamily="34" charset="0"/>
              </a:rPr>
              <a:t>Com’è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strutturato</a:t>
            </a:r>
            <a:r>
              <a:rPr lang="en-US" altLang="ko-KR" sz="1200" dirty="0">
                <a:cs typeface="Arial" pitchFamily="34" charset="0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AA37F7-59FA-479B-8CF3-DDD9CCBDC91D}"/>
              </a:ext>
            </a:extLst>
          </p:cNvPr>
          <p:cNvSpPr txBox="1"/>
          <p:nvPr/>
        </p:nvSpPr>
        <p:spPr>
          <a:xfrm>
            <a:off x="5072795" y="2203830"/>
            <a:ext cx="131272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CFU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AA95A-AFE9-4BC4-B4E2-C1257D6BDE0F}"/>
              </a:ext>
            </a:extLst>
          </p:cNvPr>
          <p:cNvSpPr txBox="1"/>
          <p:nvPr/>
        </p:nvSpPr>
        <p:spPr>
          <a:xfrm>
            <a:off x="6512653" y="2287379"/>
            <a:ext cx="508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Le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attività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didattiche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somministrate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dall’università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sono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organizzate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in CFU –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Credito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Formativo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Universitario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604DC9-BF0D-4783-B246-816014656E2F}"/>
              </a:ext>
            </a:extLst>
          </p:cNvPr>
          <p:cNvGrpSpPr/>
          <p:nvPr/>
        </p:nvGrpSpPr>
        <p:grpSpPr>
          <a:xfrm>
            <a:off x="6355409" y="4427126"/>
            <a:ext cx="5239961" cy="733867"/>
            <a:chOff x="1758834" y="1773770"/>
            <a:chExt cx="2741158" cy="73386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4CCF84-C2A5-473B-AF85-056E835382F6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 ogni attività didattica viene assegnata un peso, in CFU, in relazione all’impegno ritenuto necessario per il superamento dell’esame finale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07A733-8830-48E4-9D2F-BBB80FF9A706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6, 9, 12 o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altro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?!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E0F56A-7965-477A-9427-ECB9B0099B0D}"/>
              </a:ext>
            </a:extLst>
          </p:cNvPr>
          <p:cNvGrpSpPr/>
          <p:nvPr/>
        </p:nvGrpSpPr>
        <p:grpSpPr>
          <a:xfrm>
            <a:off x="6355409" y="5545878"/>
            <a:ext cx="5239961" cy="733867"/>
            <a:chOff x="1758834" y="1773770"/>
            <a:chExt cx="2741158" cy="73386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B0BC46-F29D-4C5A-9B5B-9337779D3315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ciclo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laurea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Triennale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chiude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conseguimento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180 CFU,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quello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magistrale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raggiungimento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120.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2D0FA9-30C1-483B-8B79-BBC87537833A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180 e 120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9E0D0B-7148-4252-B22B-E6D3DE6B00C1}"/>
              </a:ext>
            </a:extLst>
          </p:cNvPr>
          <p:cNvGrpSpPr/>
          <p:nvPr/>
        </p:nvGrpSpPr>
        <p:grpSpPr>
          <a:xfrm>
            <a:off x="6355409" y="3260115"/>
            <a:ext cx="5239961" cy="918533"/>
            <a:chOff x="1758834" y="1773770"/>
            <a:chExt cx="2741158" cy="91853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194F6D-5C5D-45E1-A0F8-7EAC3CEB8C1E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normativa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ogni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CFU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corrisponde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25 ore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impegno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ore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vengono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suddivise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lezioni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frontali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studio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autonomo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proporzione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all’attività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didattica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stessa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FF7349-F202-4DBC-9DC5-47DA8E2DE121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25 ore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Rounded Rectangle 27">
            <a:extLst>
              <a:ext uri="{FF2B5EF4-FFF2-40B4-BE49-F238E27FC236}">
                <a16:creationId xmlns:a16="http://schemas.microsoft.com/office/drawing/2014/main" id="{A9D910EE-2BCF-44BC-94B4-B5BD5E21A718}"/>
              </a:ext>
            </a:extLst>
          </p:cNvPr>
          <p:cNvSpPr/>
          <p:nvPr/>
        </p:nvSpPr>
        <p:spPr>
          <a:xfrm>
            <a:off x="5550572" y="3505243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id="{ED16F2E2-EF7C-40F6-B35E-275B57DA3900}"/>
              </a:ext>
            </a:extLst>
          </p:cNvPr>
          <p:cNvSpPr/>
          <p:nvPr/>
        </p:nvSpPr>
        <p:spPr>
          <a:xfrm>
            <a:off x="5547926" y="4654930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 Same Side Corner Rectangle 36">
            <a:extLst>
              <a:ext uri="{FF2B5EF4-FFF2-40B4-BE49-F238E27FC236}">
                <a16:creationId xmlns:a16="http://schemas.microsoft.com/office/drawing/2014/main" id="{37591995-B7F4-4268-9F5D-FF0C9AC8F63A}"/>
              </a:ext>
            </a:extLst>
          </p:cNvPr>
          <p:cNvSpPr/>
          <p:nvPr/>
        </p:nvSpPr>
        <p:spPr>
          <a:xfrm>
            <a:off x="5545334" y="578330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4" name="Round Same Side Corner Rectangle 6">
            <a:extLst>
              <a:ext uri="{FF2B5EF4-FFF2-40B4-BE49-F238E27FC236}">
                <a16:creationId xmlns:a16="http://schemas.microsoft.com/office/drawing/2014/main" id="{3730027A-A0EA-4F7E-A750-C29834AB9A8D}"/>
              </a:ext>
            </a:extLst>
          </p:cNvPr>
          <p:cNvSpPr/>
          <p:nvPr/>
        </p:nvSpPr>
        <p:spPr>
          <a:xfrm rot="2700000">
            <a:off x="5613783" y="3273890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ounded Rectangle 32">
            <a:extLst>
              <a:ext uri="{FF2B5EF4-FFF2-40B4-BE49-F238E27FC236}">
                <a16:creationId xmlns:a16="http://schemas.microsoft.com/office/drawing/2014/main" id="{12519208-3E2D-4A70-97DC-E549960DEB76}"/>
              </a:ext>
            </a:extLst>
          </p:cNvPr>
          <p:cNvSpPr/>
          <p:nvPr/>
        </p:nvSpPr>
        <p:spPr>
          <a:xfrm>
            <a:off x="5483412" y="4478713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Parallelogram 15">
            <a:extLst>
              <a:ext uri="{FF2B5EF4-FFF2-40B4-BE49-F238E27FC236}">
                <a16:creationId xmlns:a16="http://schemas.microsoft.com/office/drawing/2014/main" id="{629FA7E5-39D3-401E-B16B-8D202CA0FFC5}"/>
              </a:ext>
            </a:extLst>
          </p:cNvPr>
          <p:cNvSpPr/>
          <p:nvPr/>
        </p:nvSpPr>
        <p:spPr>
          <a:xfrm rot="16200000">
            <a:off x="5409760" y="558874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842974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E31AD7E-CFC1-418F-98A2-18CC1568DE7A}"/>
              </a:ext>
            </a:extLst>
          </p:cNvPr>
          <p:cNvGrpSpPr/>
          <p:nvPr/>
        </p:nvGrpSpPr>
        <p:grpSpPr>
          <a:xfrm>
            <a:off x="-8878" y="1785171"/>
            <a:ext cx="11440508" cy="1451731"/>
            <a:chOff x="-8878" y="1890101"/>
            <a:chExt cx="11440508" cy="1451731"/>
          </a:xfrm>
          <a:solidFill>
            <a:schemeClr val="accent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0A3FD7-9EFF-42EC-8BCC-8DC54EFB8BBE}"/>
                </a:ext>
              </a:extLst>
            </p:cNvPr>
            <p:cNvSpPr/>
            <p:nvPr userDrawn="1"/>
          </p:nvSpPr>
          <p:spPr>
            <a:xfrm>
              <a:off x="-8878" y="3113232"/>
              <a:ext cx="61354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3F97A-86EF-43CD-8CB7-E32D10AD6927}"/>
                </a:ext>
              </a:extLst>
            </p:cNvPr>
            <p:cNvSpPr/>
            <p:nvPr userDrawn="1"/>
          </p:nvSpPr>
          <p:spPr>
            <a:xfrm rot="2727637">
              <a:off x="7130982" y="297642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03772E-A1FB-4E49-8AF7-B31C59999691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E7180-931A-4C17-9E5B-1625B2C7DEC1}"/>
              </a:ext>
            </a:extLst>
          </p:cNvPr>
          <p:cNvGrpSpPr/>
          <p:nvPr/>
        </p:nvGrpSpPr>
        <p:grpSpPr>
          <a:xfrm rot="10800000">
            <a:off x="5359131" y="3051672"/>
            <a:ext cx="6673071" cy="1405526"/>
            <a:chOff x="4758559" y="2023474"/>
            <a:chExt cx="6673071" cy="1405526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DF00D-8E76-4614-88B8-767E8BE23F4E}"/>
                </a:ext>
              </a:extLst>
            </p:cNvPr>
            <p:cNvSpPr/>
            <p:nvPr userDrawn="1"/>
          </p:nvSpPr>
          <p:spPr>
            <a:xfrm>
              <a:off x="4758559" y="3200400"/>
              <a:ext cx="1376923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31C40D-47AF-4709-89BF-A81A115A5003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F08A5D7-6365-49D1-8A3E-659608ED742D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F65F7B-20DC-4E66-83EC-E453C8AD16DE}"/>
              </a:ext>
            </a:extLst>
          </p:cNvPr>
          <p:cNvGrpSpPr/>
          <p:nvPr/>
        </p:nvGrpSpPr>
        <p:grpSpPr>
          <a:xfrm>
            <a:off x="737391" y="3535757"/>
            <a:ext cx="5122909" cy="881675"/>
            <a:chOff x="4889913" y="1200946"/>
            <a:chExt cx="4051728" cy="881675"/>
          </a:xfrm>
        </p:grpSpPr>
        <p:sp>
          <p:nvSpPr>
            <p:cNvPr id="22" name="Text Placeholder 22">
              <a:extLst>
                <a:ext uri="{FF2B5EF4-FFF2-40B4-BE49-F238E27FC236}">
                  <a16:creationId xmlns:a16="http://schemas.microsoft.com/office/drawing/2014/main" id="{0DB0ED16-09AE-4582-838F-58270E448DE2}"/>
                </a:ext>
              </a:extLst>
            </p:cNvPr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 err="1">
                  <a:solidFill>
                    <a:schemeClr val="accent3"/>
                  </a:solidFill>
                  <a:cs typeface="Arial" pitchFamily="34" charset="0"/>
                </a:rPr>
                <a:t>Panta</a:t>
              </a:r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 rei…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3" name="Text Placeholder 20">
              <a:extLst>
                <a:ext uri="{FF2B5EF4-FFF2-40B4-BE49-F238E27FC236}">
                  <a16:creationId xmlns:a16="http://schemas.microsoft.com/office/drawing/2014/main" id="{EF5396CC-43A7-4689-A75C-B0B19CF5FD86}"/>
                </a:ext>
              </a:extLst>
            </p:cNvPr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Ogni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ciclo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laurea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organizza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proprie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attività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lungo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arco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temporale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81BF03-D0C6-4216-AEDA-0C535146585E}"/>
              </a:ext>
            </a:extLst>
          </p:cNvPr>
          <p:cNvSpPr txBox="1"/>
          <p:nvPr/>
        </p:nvSpPr>
        <p:spPr>
          <a:xfrm>
            <a:off x="1598370" y="4609606"/>
            <a:ext cx="1784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262626"/>
                </a:solidFill>
                <a:cs typeface="Arial" pitchFamily="34" charset="0"/>
              </a:rPr>
              <a:t>Laurea</a:t>
            </a:r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 Triennale: </a:t>
            </a:r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3 Anni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AB3151-336A-4EB9-9B69-6754B14FEB63}"/>
              </a:ext>
            </a:extLst>
          </p:cNvPr>
          <p:cNvSpPr txBox="1"/>
          <p:nvPr/>
        </p:nvSpPr>
        <p:spPr>
          <a:xfrm>
            <a:off x="1598369" y="5488767"/>
            <a:ext cx="18289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262626"/>
                </a:solidFill>
                <a:cs typeface="Arial" pitchFamily="34" charset="0"/>
              </a:rPr>
              <a:t>Laurea</a:t>
            </a:r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  <a:cs typeface="Arial" pitchFamily="34" charset="0"/>
              </a:rPr>
              <a:t>Magistrale</a:t>
            </a:r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: </a:t>
            </a:r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2 Anni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2" name="Rounded Rectangle 27">
            <a:extLst>
              <a:ext uri="{FF2B5EF4-FFF2-40B4-BE49-F238E27FC236}">
                <a16:creationId xmlns:a16="http://schemas.microsoft.com/office/drawing/2014/main" id="{6ADE0966-DC7A-41FC-8F33-A00E4D78D639}"/>
              </a:ext>
            </a:extLst>
          </p:cNvPr>
          <p:cNvSpPr/>
          <p:nvPr/>
        </p:nvSpPr>
        <p:spPr>
          <a:xfrm>
            <a:off x="1005738" y="564029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7">
            <a:extLst>
              <a:ext uri="{FF2B5EF4-FFF2-40B4-BE49-F238E27FC236}">
                <a16:creationId xmlns:a16="http://schemas.microsoft.com/office/drawing/2014/main" id="{5542084B-AAC5-47D2-B4BB-FE4BA888B5D2}"/>
              </a:ext>
            </a:extLst>
          </p:cNvPr>
          <p:cNvSpPr/>
          <p:nvPr/>
        </p:nvSpPr>
        <p:spPr>
          <a:xfrm>
            <a:off x="986688" y="4698484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61314CFC-4540-48EA-A26F-32AAD9EEBE26}"/>
              </a:ext>
            </a:extLst>
          </p:cNvPr>
          <p:cNvSpPr/>
          <p:nvPr/>
        </p:nvSpPr>
        <p:spPr>
          <a:xfrm rot="2700000">
            <a:off x="3658998" y="553171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5EE167A2-96B5-4022-8471-190EFC9708B9}"/>
              </a:ext>
            </a:extLst>
          </p:cNvPr>
          <p:cNvSpPr/>
          <p:nvPr/>
        </p:nvSpPr>
        <p:spPr>
          <a:xfrm>
            <a:off x="3592172" y="4711446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379AF-5D01-414D-97B8-5A8C1EB8BF11}"/>
              </a:ext>
            </a:extLst>
          </p:cNvPr>
          <p:cNvSpPr txBox="1"/>
          <p:nvPr/>
        </p:nvSpPr>
        <p:spPr>
          <a:xfrm>
            <a:off x="396665" y="678204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altLang="ko-KR" sz="5400" b="1" dirty="0">
                <a:cs typeface="Arial" pitchFamily="34" charset="0"/>
              </a:rPr>
              <a:t>Fuori Corso o</a:t>
            </a:r>
          </a:p>
          <a:p>
            <a:r>
              <a:rPr lang="it-IT" altLang="ko-KR" sz="5400" b="1" dirty="0">
                <a:cs typeface="Arial" pitchFamily="34" charset="0"/>
              </a:rPr>
              <a:t>In corso?</a:t>
            </a:r>
            <a:endParaRPr lang="ko-KR" altLang="en-US" sz="5400" b="1" dirty="0">
              <a:cs typeface="Arial" pitchFamily="34" charset="0"/>
            </a:endParaRPr>
          </a:p>
        </p:txBody>
      </p:sp>
      <p:pic>
        <p:nvPicPr>
          <p:cNvPr id="12" name="Segnaposto immagine 11" descr="Immagine che contiene oggetto, orologio, interni, parete&#10;&#10;Descrizione generata automaticamente">
            <a:extLst>
              <a:ext uri="{FF2B5EF4-FFF2-40B4-BE49-F238E27FC236}">
                <a16:creationId xmlns:a16="http://schemas.microsoft.com/office/drawing/2014/main" id="{5630E374-4421-417C-9F0E-78D2140E6750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7" t="-53" r="5183" b="53"/>
          <a:stretch/>
        </p:blipFill>
        <p:spPr>
          <a:xfrm>
            <a:off x="6429008" y="1165790"/>
            <a:ext cx="3898232" cy="3898232"/>
          </a:xfrm>
        </p:spPr>
      </p:pic>
      <p:sp>
        <p:nvSpPr>
          <p:cNvPr id="37" name="Teardrop 1">
            <a:extLst>
              <a:ext uri="{FF2B5EF4-FFF2-40B4-BE49-F238E27FC236}">
                <a16:creationId xmlns:a16="http://schemas.microsoft.com/office/drawing/2014/main" id="{9E0CD752-6B5C-4F09-913E-9BC1E85E4EB8}"/>
              </a:ext>
            </a:extLst>
          </p:cNvPr>
          <p:cNvSpPr/>
          <p:nvPr/>
        </p:nvSpPr>
        <p:spPr>
          <a:xfrm rot="18805991">
            <a:off x="889006" y="4572243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Parallelogram 15">
            <a:extLst>
              <a:ext uri="{FF2B5EF4-FFF2-40B4-BE49-F238E27FC236}">
                <a16:creationId xmlns:a16="http://schemas.microsoft.com/office/drawing/2014/main" id="{E0688232-AE20-4896-B80A-008BEB739048}"/>
              </a:ext>
            </a:extLst>
          </p:cNvPr>
          <p:cNvSpPr/>
          <p:nvPr/>
        </p:nvSpPr>
        <p:spPr>
          <a:xfrm flipH="1">
            <a:off x="945511" y="551812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Freeform 32">
            <a:extLst>
              <a:ext uri="{FF2B5EF4-FFF2-40B4-BE49-F238E27FC236}">
                <a16:creationId xmlns:a16="http://schemas.microsoft.com/office/drawing/2014/main" id="{1932A0F6-06D8-4302-989E-AD105E8A70AE}"/>
              </a:ext>
            </a:extLst>
          </p:cNvPr>
          <p:cNvSpPr/>
          <p:nvPr/>
        </p:nvSpPr>
        <p:spPr>
          <a:xfrm>
            <a:off x="4074220" y="4509696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35AD2D80-1878-4ABC-BAA8-046D9BADA9E1}"/>
              </a:ext>
            </a:extLst>
          </p:cNvPr>
          <p:cNvSpPr txBox="1"/>
          <p:nvPr/>
        </p:nvSpPr>
        <p:spPr>
          <a:xfrm>
            <a:off x="4802513" y="4602432"/>
            <a:ext cx="19977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Se </a:t>
            </a:r>
            <a:r>
              <a:rPr lang="en-US" altLang="ko-KR" sz="1400" dirty="0" err="1">
                <a:solidFill>
                  <a:srgbClr val="262626"/>
                </a:solidFill>
                <a:cs typeface="Arial" pitchFamily="34" charset="0"/>
              </a:rPr>
              <a:t>si</a:t>
            </a:r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262626"/>
                </a:solidFill>
                <a:cs typeface="Arial" pitchFamily="34" charset="0"/>
              </a:rPr>
              <a:t>finisce</a:t>
            </a:r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 in tempo, ci </a:t>
            </a:r>
            <a:r>
              <a:rPr lang="en-US" altLang="ko-KR" sz="1400" dirty="0" err="1">
                <a:solidFill>
                  <a:srgbClr val="262626"/>
                </a:solidFill>
                <a:cs typeface="Arial" pitchFamily="34" charset="0"/>
              </a:rPr>
              <a:t>si</a:t>
            </a:r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262626"/>
                </a:solidFill>
                <a:cs typeface="Arial" pitchFamily="34" charset="0"/>
              </a:rPr>
              <a:t>laurea</a:t>
            </a:r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 In </a:t>
            </a:r>
            <a:r>
              <a:rPr lang="en-US" altLang="ko-KR" sz="1400" dirty="0" err="1">
                <a:solidFill>
                  <a:srgbClr val="262626"/>
                </a:solidFill>
                <a:cs typeface="Arial" pitchFamily="34" charset="0"/>
              </a:rPr>
              <a:t>corso</a:t>
            </a:r>
            <a:endParaRPr lang="ko-KR" altLang="en-US" sz="1400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42" name="Freeform 32">
            <a:extLst>
              <a:ext uri="{FF2B5EF4-FFF2-40B4-BE49-F238E27FC236}">
                <a16:creationId xmlns:a16="http://schemas.microsoft.com/office/drawing/2014/main" id="{D56407B5-38B8-426F-A87E-8F13D026C817}"/>
              </a:ext>
            </a:extLst>
          </p:cNvPr>
          <p:cNvSpPr/>
          <p:nvPr/>
        </p:nvSpPr>
        <p:spPr>
          <a:xfrm rot="10800000">
            <a:off x="4031489" y="5677044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86EFAE18-4A44-4AC1-A786-882DF430E964}"/>
              </a:ext>
            </a:extLst>
          </p:cNvPr>
          <p:cNvSpPr txBox="1"/>
          <p:nvPr/>
        </p:nvSpPr>
        <p:spPr>
          <a:xfrm>
            <a:off x="4814911" y="5631129"/>
            <a:ext cx="19977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262626"/>
                </a:solidFill>
                <a:cs typeface="Arial" pitchFamily="34" charset="0"/>
              </a:rPr>
              <a:t>Altrimenti</a:t>
            </a:r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rgbClr val="262626"/>
                </a:solidFill>
                <a:cs typeface="Arial" pitchFamily="34" charset="0"/>
              </a:rPr>
              <a:t>Fuori</a:t>
            </a:r>
            <a:r>
              <a:rPr lang="en-US" altLang="ko-KR" sz="1400" dirty="0">
                <a:solidFill>
                  <a:srgbClr val="262626"/>
                </a:solidFill>
                <a:cs typeface="Arial" pitchFamily="34" charset="0"/>
              </a:rPr>
              <a:t> Corso</a:t>
            </a:r>
            <a:endParaRPr lang="ko-KR" altLang="en-US" sz="1400" dirty="0">
              <a:solidFill>
                <a:srgbClr val="26262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13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chemeClr val="accent4"/>
                </a:solidFill>
              </a:rPr>
              <a:t>Siamo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en-US" altLang="ko-KR" dirty="0" err="1">
                <a:solidFill>
                  <a:schemeClr val="accent4"/>
                </a:solidFill>
              </a:rPr>
              <a:t>stati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en-US" altLang="ko-KR" dirty="0" err="1">
                <a:solidFill>
                  <a:schemeClr val="accent4"/>
                </a:solidFill>
              </a:rPr>
              <a:t>i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</a:rPr>
              <a:t>Primi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  <a:endParaRPr lang="ko-KR" alt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7201720" y="2093532"/>
            <a:ext cx="4774257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Prima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affrontare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nostro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lavoro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bisogna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ricercare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letteratura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qualcun’altro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affrontato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Potremmo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capire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qualcosa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Ricerchiamo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letteratura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lavori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simili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EAACA97D-1BD2-46BA-8FA6-CD6CF466DB09}"/>
              </a:ext>
            </a:extLst>
          </p:cNvPr>
          <p:cNvGrpSpPr/>
          <p:nvPr/>
        </p:nvGrpSpPr>
        <p:grpSpPr>
          <a:xfrm>
            <a:off x="8325605" y="3522414"/>
            <a:ext cx="3743883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B6863-0BE7-4675-B71D-584442BCE24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Abbiamo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scoperto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numerevoli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lavori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sull’argomento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Ognuno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analizza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un punto di vista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diverso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Cercando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online…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29EF4F-6E4B-4FF4-B5CE-70863213E613}"/>
              </a:ext>
            </a:extLst>
          </p:cNvPr>
          <p:cNvSpPr txBox="1"/>
          <p:nvPr/>
        </p:nvSpPr>
        <p:spPr>
          <a:xfrm>
            <a:off x="8325608" y="5234386"/>
            <a:ext cx="374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Vediamo cosa ci può servire….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3B0D813C-0CF1-4BD7-ABF3-884BC5328CEC}"/>
              </a:ext>
            </a:extLst>
          </p:cNvPr>
          <p:cNvSpPr/>
          <p:nvPr/>
        </p:nvSpPr>
        <p:spPr>
          <a:xfrm rot="2687380">
            <a:off x="1774386" y="639050"/>
            <a:ext cx="2691299" cy="5798441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Trapezoid 13">
            <a:extLst>
              <a:ext uri="{FF2B5EF4-FFF2-40B4-BE49-F238E27FC236}">
                <a16:creationId xmlns:a16="http://schemas.microsoft.com/office/drawing/2014/main" id="{BFBFC168-FBD4-496C-9628-B4C1BF504DA4}"/>
              </a:ext>
            </a:extLst>
          </p:cNvPr>
          <p:cNvSpPr/>
          <p:nvPr/>
        </p:nvSpPr>
        <p:spPr>
          <a:xfrm>
            <a:off x="7492217" y="378497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ectangle 130">
            <a:extLst>
              <a:ext uri="{FF2B5EF4-FFF2-40B4-BE49-F238E27FC236}">
                <a16:creationId xmlns:a16="http://schemas.microsoft.com/office/drawing/2014/main" id="{EA8E497E-7DE5-4D5B-AB88-8A577D3B8132}"/>
              </a:ext>
            </a:extLst>
          </p:cNvPr>
          <p:cNvSpPr/>
          <p:nvPr/>
        </p:nvSpPr>
        <p:spPr>
          <a:xfrm>
            <a:off x="7477484" y="5099360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dell’Arte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B0C1CA-3400-4ACC-BC24-5DB00448C690}"/>
              </a:ext>
            </a:extLst>
          </p:cNvPr>
          <p:cNvGrpSpPr/>
          <p:nvPr/>
        </p:nvGrpSpPr>
        <p:grpSpPr>
          <a:xfrm>
            <a:off x="838035" y="1764117"/>
            <a:ext cx="2799523" cy="494026"/>
            <a:chOff x="803640" y="3362835"/>
            <a:chExt cx="2059657" cy="49402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A17641-61F7-4372-B8FF-EBA67B745C5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Attitudini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interessi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998A9F-8533-4F1D-91DE-8176F504BCF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Psicometria dell’Individuo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9FB61F-7AC5-4FD4-8D66-DBC8F5A5428D}"/>
              </a:ext>
            </a:extLst>
          </p:cNvPr>
          <p:cNvGrpSpPr/>
          <p:nvPr/>
        </p:nvGrpSpPr>
        <p:grpSpPr>
          <a:xfrm>
            <a:off x="8544716" y="2624297"/>
            <a:ext cx="2792366" cy="1232690"/>
            <a:chOff x="803640" y="3362835"/>
            <a:chExt cx="2059657" cy="12326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4890C6-EE34-419C-BC1D-79353E78370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vita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generale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Se ha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necessità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lavorare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se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concentrato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attività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extra-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scolastiche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è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socievole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persona, etc..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BDDACEF-3385-44D5-81E3-1D8FA2B9F2A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Informazioni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Extra-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Scolastiche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D5A92B-6771-4A1B-846B-487709132C70}"/>
              </a:ext>
            </a:extLst>
          </p:cNvPr>
          <p:cNvGrpSpPr/>
          <p:nvPr/>
        </p:nvGrpSpPr>
        <p:grpSpPr>
          <a:xfrm>
            <a:off x="8544716" y="4344657"/>
            <a:ext cx="2792366" cy="1232690"/>
            <a:chOff x="803640" y="3362835"/>
            <a:chExt cx="2059657" cy="123269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74B199-AD90-43F3-A941-A9021AF026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Cumulative Grade Point Average –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equivalente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media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aritmetica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  <a:p>
              <a:r>
                <a:rPr lang="it-IT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Ritenuta l’informazione necessaria se si vuole fare analisi di performance universitarie.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57AA33-6AA6-4688-92FC-464E3C74C7D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CGPA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489B2D-8947-4CD6-AD86-5F9B13A86D5F}"/>
              </a:ext>
            </a:extLst>
          </p:cNvPr>
          <p:cNvGrpSpPr/>
          <p:nvPr/>
        </p:nvGrpSpPr>
        <p:grpSpPr>
          <a:xfrm>
            <a:off x="836574" y="3484477"/>
            <a:ext cx="2799523" cy="863358"/>
            <a:chOff x="803640" y="3362835"/>
            <a:chExt cx="2059657" cy="86335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45026B-00DD-4C40-ABB0-0DA53818DFC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Informazioni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riguradanti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sesso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persona,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sociale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dove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vive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lo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familiare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etc.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ACF95B-C50C-4979-8D47-7807352A25D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Demografica dello Studente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Elbow Connector 47">
            <a:extLst>
              <a:ext uri="{FF2B5EF4-FFF2-40B4-BE49-F238E27FC236}">
                <a16:creationId xmlns:a16="http://schemas.microsoft.com/office/drawing/2014/main" id="{596B1A67-F868-4FD1-BB01-09E0891F6D4E}"/>
              </a:ext>
            </a:extLst>
          </p:cNvPr>
          <p:cNvCxnSpPr>
            <a:cxnSpLocks/>
            <a:endCxn id="46" idx="3"/>
          </p:cNvCxnSpPr>
          <p:nvPr/>
        </p:nvCxnSpPr>
        <p:spPr>
          <a:xfrm rot="10800000">
            <a:off x="3636098" y="3622978"/>
            <a:ext cx="2455705" cy="76494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50">
            <a:extLst>
              <a:ext uri="{FF2B5EF4-FFF2-40B4-BE49-F238E27FC236}">
                <a16:creationId xmlns:a16="http://schemas.microsoft.com/office/drawing/2014/main" id="{650CCAD2-4B4F-4396-9DB5-D48A8EC2FE07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>
            <a:off x="3637559" y="1902617"/>
            <a:ext cx="2454249" cy="64634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apezoid 22">
            <a:extLst>
              <a:ext uri="{FF2B5EF4-FFF2-40B4-BE49-F238E27FC236}">
                <a16:creationId xmlns:a16="http://schemas.microsoft.com/office/drawing/2014/main" id="{B6C2026F-718C-44A5-92DB-1C7CDBC6A8BF}"/>
              </a:ext>
            </a:extLst>
          </p:cNvPr>
          <p:cNvSpPr/>
          <p:nvPr/>
        </p:nvSpPr>
        <p:spPr>
          <a:xfrm>
            <a:off x="4389120" y="4983030"/>
            <a:ext cx="2200491" cy="1634641"/>
          </a:xfrm>
          <a:custGeom>
            <a:avLst/>
            <a:gdLst/>
            <a:ahLst/>
            <a:cxnLst/>
            <a:rect l="l" t="t" r="r" b="b"/>
            <a:pathLst>
              <a:path w="2156118" h="1634641">
                <a:moveTo>
                  <a:pt x="558525" y="0"/>
                </a:moveTo>
                <a:cubicBezTo>
                  <a:pt x="815259" y="90400"/>
                  <a:pt x="1107060" y="140890"/>
                  <a:pt x="1416381" y="140890"/>
                </a:cubicBezTo>
                <a:lnTo>
                  <a:pt x="1507965" y="136242"/>
                </a:lnTo>
                <a:cubicBezTo>
                  <a:pt x="1571260" y="753781"/>
                  <a:pt x="1813208" y="1287759"/>
                  <a:pt x="2156118" y="1627939"/>
                </a:cubicBezTo>
                <a:lnTo>
                  <a:pt x="742586" y="1634641"/>
                </a:lnTo>
                <a:lnTo>
                  <a:pt x="783473" y="1482794"/>
                </a:lnTo>
                <a:cubicBezTo>
                  <a:pt x="735436" y="1526015"/>
                  <a:pt x="755164" y="1524973"/>
                  <a:pt x="696702" y="1536226"/>
                </a:cubicBezTo>
                <a:lnTo>
                  <a:pt x="360265" y="1531873"/>
                </a:lnTo>
                <a:cubicBezTo>
                  <a:pt x="91900" y="1475400"/>
                  <a:pt x="78958" y="1364828"/>
                  <a:pt x="859" y="1187861"/>
                </a:cubicBezTo>
                <a:cubicBezTo>
                  <a:pt x="-5078" y="1012055"/>
                  <a:pt x="20262" y="959203"/>
                  <a:pt x="61239" y="837496"/>
                </a:cubicBezTo>
                <a:lnTo>
                  <a:pt x="182001" y="766286"/>
                </a:lnTo>
                <a:cubicBezTo>
                  <a:pt x="259540" y="604620"/>
                  <a:pt x="389206" y="374100"/>
                  <a:pt x="466746" y="340305"/>
                </a:cubicBezTo>
                <a:cubicBezTo>
                  <a:pt x="464918" y="303795"/>
                  <a:pt x="439632" y="264826"/>
                  <a:pt x="461262" y="230774"/>
                </a:cubicBezTo>
                <a:cubicBezTo>
                  <a:pt x="491633" y="197339"/>
                  <a:pt x="501153" y="210624"/>
                  <a:pt x="526312" y="196860"/>
                </a:cubicBezTo>
                <a:lnTo>
                  <a:pt x="515073" y="140661"/>
                </a:lnTo>
                <a:cubicBezTo>
                  <a:pt x="552756" y="107515"/>
                  <a:pt x="530493" y="133386"/>
                  <a:pt x="560358" y="879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1" name="Trapezoid 22">
            <a:extLst>
              <a:ext uri="{FF2B5EF4-FFF2-40B4-BE49-F238E27FC236}">
                <a16:creationId xmlns:a16="http://schemas.microsoft.com/office/drawing/2014/main" id="{5EBBDFB6-9238-457A-A2BD-125E63C59008}"/>
              </a:ext>
            </a:extLst>
          </p:cNvPr>
          <p:cNvSpPr/>
          <p:nvPr/>
        </p:nvSpPr>
        <p:spPr>
          <a:xfrm>
            <a:off x="5491390" y="1699508"/>
            <a:ext cx="1796040" cy="1491930"/>
          </a:xfrm>
          <a:custGeom>
            <a:avLst/>
            <a:gdLst/>
            <a:ahLst/>
            <a:cxnLst/>
            <a:rect l="l" t="t" r="r" b="b"/>
            <a:pathLst>
              <a:path w="1759822" h="1491930">
                <a:moveTo>
                  <a:pt x="879911" y="0"/>
                </a:moveTo>
                <a:lnTo>
                  <a:pt x="1759822" y="483755"/>
                </a:lnTo>
                <a:lnTo>
                  <a:pt x="1626857" y="556857"/>
                </a:lnTo>
                <a:lnTo>
                  <a:pt x="1626857" y="957160"/>
                </a:lnTo>
                <a:cubicBezTo>
                  <a:pt x="1647975" y="967781"/>
                  <a:pt x="1661924" y="989817"/>
                  <a:pt x="1661924" y="1015110"/>
                </a:cubicBezTo>
                <a:cubicBezTo>
                  <a:pt x="1661924" y="1040155"/>
                  <a:pt x="1648247" y="1062005"/>
                  <a:pt x="1627427" y="1072676"/>
                </a:cubicBezTo>
                <a:lnTo>
                  <a:pt x="1630074" y="1072676"/>
                </a:lnTo>
                <a:lnTo>
                  <a:pt x="1674046" y="1491930"/>
                </a:lnTo>
                <a:lnTo>
                  <a:pt x="1523254" y="1491930"/>
                </a:lnTo>
                <a:lnTo>
                  <a:pt x="1523254" y="1414835"/>
                </a:lnTo>
                <a:lnTo>
                  <a:pt x="1559141" y="1072676"/>
                </a:lnTo>
                <a:lnTo>
                  <a:pt x="1561788" y="1072676"/>
                </a:lnTo>
                <a:cubicBezTo>
                  <a:pt x="1540968" y="1062005"/>
                  <a:pt x="1527290" y="1040155"/>
                  <a:pt x="1527290" y="1015110"/>
                </a:cubicBezTo>
                <a:cubicBezTo>
                  <a:pt x="1527290" y="989817"/>
                  <a:pt x="1541240" y="967781"/>
                  <a:pt x="1562357" y="957160"/>
                </a:cubicBezTo>
                <a:lnTo>
                  <a:pt x="1562357" y="592318"/>
                </a:lnTo>
                <a:lnTo>
                  <a:pt x="1406686" y="756650"/>
                </a:lnTo>
                <a:lnTo>
                  <a:pt x="1406686" y="1027701"/>
                </a:lnTo>
                <a:cubicBezTo>
                  <a:pt x="1237521" y="1136357"/>
                  <a:pt x="1035980" y="1197630"/>
                  <a:pt x="820128" y="1197630"/>
                </a:cubicBezTo>
                <a:cubicBezTo>
                  <a:pt x="654913" y="1197630"/>
                  <a:pt x="498082" y="1161733"/>
                  <a:pt x="357461" y="1096324"/>
                </a:cubicBezTo>
                <a:cubicBezTo>
                  <a:pt x="358384" y="1092118"/>
                  <a:pt x="359913" y="1088133"/>
                  <a:pt x="361487" y="1084162"/>
                </a:cubicBezTo>
                <a:cubicBezTo>
                  <a:pt x="358803" y="1082831"/>
                  <a:pt x="355968" y="1082107"/>
                  <a:pt x="353136" y="1081396"/>
                </a:cubicBezTo>
                <a:lnTo>
                  <a:pt x="353136" y="756650"/>
                </a:lnTo>
                <a:lnTo>
                  <a:pt x="0" y="48375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2" name="Trapezoid 22">
            <a:extLst>
              <a:ext uri="{FF2B5EF4-FFF2-40B4-BE49-F238E27FC236}">
                <a16:creationId xmlns:a16="http://schemas.microsoft.com/office/drawing/2014/main" id="{A97B10AC-6873-41A0-91A1-CC23D594F5ED}"/>
              </a:ext>
            </a:extLst>
          </p:cNvPr>
          <p:cNvSpPr/>
          <p:nvPr/>
        </p:nvSpPr>
        <p:spPr>
          <a:xfrm>
            <a:off x="5743251" y="2779562"/>
            <a:ext cx="1317913" cy="1262595"/>
          </a:xfrm>
          <a:custGeom>
            <a:avLst/>
            <a:gdLst/>
            <a:ahLst/>
            <a:cxnLst/>
            <a:rect l="l" t="t" r="r" b="b"/>
            <a:pathLst>
              <a:path w="1291337" h="1262595">
                <a:moveTo>
                  <a:pt x="1291337" y="387134"/>
                </a:moveTo>
                <a:lnTo>
                  <a:pt x="1291337" y="464229"/>
                </a:lnTo>
                <a:lnTo>
                  <a:pt x="1283251" y="464229"/>
                </a:lnTo>
                <a:close/>
                <a:moveTo>
                  <a:pt x="1174769" y="0"/>
                </a:moveTo>
                <a:lnTo>
                  <a:pt x="1174769" y="18541"/>
                </a:lnTo>
                <a:lnTo>
                  <a:pt x="1163647" y="22750"/>
                </a:lnTo>
                <a:cubicBezTo>
                  <a:pt x="1220924" y="128978"/>
                  <a:pt x="1233895" y="263109"/>
                  <a:pt x="1204293" y="412060"/>
                </a:cubicBezTo>
                <a:cubicBezTo>
                  <a:pt x="1245921" y="411719"/>
                  <a:pt x="1282339" y="391704"/>
                  <a:pt x="1279660" y="482348"/>
                </a:cubicBezTo>
                <a:cubicBezTo>
                  <a:pt x="1271045" y="607334"/>
                  <a:pt x="1199876" y="781499"/>
                  <a:pt x="1157378" y="776155"/>
                </a:cubicBezTo>
                <a:cubicBezTo>
                  <a:pt x="1130754" y="771015"/>
                  <a:pt x="1114555" y="746201"/>
                  <a:pt x="1093142" y="731225"/>
                </a:cubicBezTo>
                <a:cubicBezTo>
                  <a:pt x="1057920" y="826172"/>
                  <a:pt x="1048762" y="930956"/>
                  <a:pt x="987476" y="1016066"/>
                </a:cubicBezTo>
                <a:lnTo>
                  <a:pt x="1080043" y="1097389"/>
                </a:lnTo>
                <a:cubicBezTo>
                  <a:pt x="1114436" y="1141334"/>
                  <a:pt x="1162490" y="1210866"/>
                  <a:pt x="1225666" y="1262595"/>
                </a:cubicBezTo>
                <a:cubicBezTo>
                  <a:pt x="974323" y="1220492"/>
                  <a:pt x="716748" y="1143359"/>
                  <a:pt x="462129" y="1031358"/>
                </a:cubicBezTo>
                <a:cubicBezTo>
                  <a:pt x="354612" y="984063"/>
                  <a:pt x="251323" y="932179"/>
                  <a:pt x="153638" y="874571"/>
                </a:cubicBezTo>
                <a:cubicBezTo>
                  <a:pt x="133161" y="823672"/>
                  <a:pt x="122381" y="764476"/>
                  <a:pt x="119504" y="688499"/>
                </a:cubicBezTo>
                <a:cubicBezTo>
                  <a:pt x="86110" y="702998"/>
                  <a:pt x="63141" y="722415"/>
                  <a:pt x="34959" y="621336"/>
                </a:cubicBezTo>
                <a:cubicBezTo>
                  <a:pt x="25584" y="567185"/>
                  <a:pt x="-54165" y="281884"/>
                  <a:pt x="64172" y="333473"/>
                </a:cubicBezTo>
                <a:cubicBezTo>
                  <a:pt x="80394" y="252314"/>
                  <a:pt x="91942" y="157335"/>
                  <a:pt x="125544" y="68623"/>
                </a:cubicBezTo>
                <a:cubicBezTo>
                  <a:pt x="266165" y="134032"/>
                  <a:pt x="422996" y="169929"/>
                  <a:pt x="588211" y="169929"/>
                </a:cubicBezTo>
                <a:cubicBezTo>
                  <a:pt x="804063" y="169929"/>
                  <a:pt x="1005604" y="108656"/>
                  <a:pt x="11747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3" name="Trapezoid 22">
            <a:extLst>
              <a:ext uri="{FF2B5EF4-FFF2-40B4-BE49-F238E27FC236}">
                <a16:creationId xmlns:a16="http://schemas.microsoft.com/office/drawing/2014/main" id="{1FD02D5E-6D38-4669-85BC-A17C8FD602CD}"/>
              </a:ext>
            </a:extLst>
          </p:cNvPr>
          <p:cNvSpPr/>
          <p:nvPr/>
        </p:nvSpPr>
        <p:spPr>
          <a:xfrm>
            <a:off x="4913172" y="3697691"/>
            <a:ext cx="2633870" cy="1374688"/>
          </a:xfrm>
          <a:custGeom>
            <a:avLst/>
            <a:gdLst/>
            <a:ahLst/>
            <a:cxnLst/>
            <a:rect l="l" t="t" r="r" b="b"/>
            <a:pathLst>
              <a:path w="2580757" h="1374688">
                <a:moveTo>
                  <a:pt x="964280" y="0"/>
                </a:moveTo>
                <a:cubicBezTo>
                  <a:pt x="1061964" y="57608"/>
                  <a:pt x="1165254" y="109492"/>
                  <a:pt x="1272771" y="156787"/>
                </a:cubicBezTo>
                <a:cubicBezTo>
                  <a:pt x="1527390" y="268789"/>
                  <a:pt x="1784965" y="345921"/>
                  <a:pt x="2036307" y="388024"/>
                </a:cubicBezTo>
                <a:cubicBezTo>
                  <a:pt x="2071170" y="421655"/>
                  <a:pt x="2112399" y="447822"/>
                  <a:pt x="2158337" y="459740"/>
                </a:cubicBezTo>
                <a:cubicBezTo>
                  <a:pt x="2299568" y="498279"/>
                  <a:pt x="2455123" y="549367"/>
                  <a:pt x="2580757" y="609405"/>
                </a:cubicBezTo>
                <a:cubicBezTo>
                  <a:pt x="2295218" y="1059447"/>
                  <a:pt x="1631701" y="1374688"/>
                  <a:pt x="858792" y="1374688"/>
                </a:cubicBezTo>
                <a:cubicBezTo>
                  <a:pt x="549471" y="1374688"/>
                  <a:pt x="257670" y="1324198"/>
                  <a:pt x="936" y="1233798"/>
                </a:cubicBezTo>
                <a:lnTo>
                  <a:pt x="0" y="1188902"/>
                </a:lnTo>
                <a:cubicBezTo>
                  <a:pt x="23602" y="1159565"/>
                  <a:pt x="28959" y="1162194"/>
                  <a:pt x="70806" y="1100888"/>
                </a:cubicBezTo>
                <a:cubicBezTo>
                  <a:pt x="94879" y="1029148"/>
                  <a:pt x="100707" y="851670"/>
                  <a:pt x="174300" y="779930"/>
                </a:cubicBezTo>
                <a:cubicBezTo>
                  <a:pt x="218445" y="717189"/>
                  <a:pt x="304292" y="723303"/>
                  <a:pt x="369289" y="694990"/>
                </a:cubicBezTo>
                <a:cubicBezTo>
                  <a:pt x="589400" y="620074"/>
                  <a:pt x="783446" y="599257"/>
                  <a:pt x="1000951" y="509587"/>
                </a:cubicBezTo>
                <a:cubicBezTo>
                  <a:pt x="1031594" y="492835"/>
                  <a:pt x="1046599" y="439197"/>
                  <a:pt x="1082454" y="329000"/>
                </a:cubicBezTo>
                <a:lnTo>
                  <a:pt x="1075069" y="182531"/>
                </a:lnTo>
                <a:cubicBezTo>
                  <a:pt x="1024247" y="121488"/>
                  <a:pt x="986720" y="67500"/>
                  <a:pt x="9642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4" name="Trapezoid 22">
            <a:extLst>
              <a:ext uri="{FF2B5EF4-FFF2-40B4-BE49-F238E27FC236}">
                <a16:creationId xmlns:a16="http://schemas.microsoft.com/office/drawing/2014/main" id="{02490004-7127-4997-AB01-430DA56BFEB7}"/>
              </a:ext>
            </a:extLst>
          </p:cNvPr>
          <p:cNvSpPr/>
          <p:nvPr/>
        </p:nvSpPr>
        <p:spPr>
          <a:xfrm>
            <a:off x="5912868" y="4356461"/>
            <a:ext cx="1939981" cy="2252332"/>
          </a:xfrm>
          <a:custGeom>
            <a:avLst/>
            <a:gdLst/>
            <a:ahLst/>
            <a:cxnLst/>
            <a:rect l="l" t="t" r="r" b="b"/>
            <a:pathLst>
              <a:path w="1900861" h="2252332">
                <a:moveTo>
                  <a:pt x="1630381" y="0"/>
                </a:moveTo>
                <a:cubicBezTo>
                  <a:pt x="1705290" y="35739"/>
                  <a:pt x="1769558" y="74677"/>
                  <a:pt x="1813833" y="116016"/>
                </a:cubicBezTo>
                <a:cubicBezTo>
                  <a:pt x="1941182" y="366789"/>
                  <a:pt x="1891300" y="374114"/>
                  <a:pt x="1890938" y="588002"/>
                </a:cubicBezTo>
                <a:cubicBezTo>
                  <a:pt x="1844475" y="751802"/>
                  <a:pt x="1881417" y="817240"/>
                  <a:pt x="1842774" y="963827"/>
                </a:cubicBezTo>
                <a:cubicBezTo>
                  <a:pt x="1790990" y="1152321"/>
                  <a:pt x="1728781" y="1244911"/>
                  <a:pt x="1679604" y="1347337"/>
                </a:cubicBezTo>
                <a:cubicBezTo>
                  <a:pt x="1619658" y="1492268"/>
                  <a:pt x="1640509" y="1521624"/>
                  <a:pt x="1624871" y="1600160"/>
                </a:cubicBezTo>
                <a:lnTo>
                  <a:pt x="1567097" y="1638481"/>
                </a:lnTo>
                <a:cubicBezTo>
                  <a:pt x="1592202" y="1734503"/>
                  <a:pt x="1580816" y="1732164"/>
                  <a:pt x="1585070" y="1810973"/>
                </a:cubicBezTo>
                <a:cubicBezTo>
                  <a:pt x="1547567" y="1894683"/>
                  <a:pt x="1541341" y="1914458"/>
                  <a:pt x="1519477" y="1978496"/>
                </a:cubicBezTo>
                <a:lnTo>
                  <a:pt x="1557486" y="2248020"/>
                </a:lnTo>
                <a:lnTo>
                  <a:pt x="648153" y="2252332"/>
                </a:lnTo>
                <a:cubicBezTo>
                  <a:pt x="305243" y="1912152"/>
                  <a:pt x="63295" y="1378174"/>
                  <a:pt x="0" y="760635"/>
                </a:cubicBezTo>
                <a:cubicBezTo>
                  <a:pt x="733507" y="739994"/>
                  <a:pt x="1356200" y="432143"/>
                  <a:pt x="163038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E0A479-ECA8-45B2-9422-F8E8FA1CA78B}"/>
              </a:ext>
            </a:extLst>
          </p:cNvPr>
          <p:cNvSpPr txBox="1"/>
          <p:nvPr/>
        </p:nvSpPr>
        <p:spPr>
          <a:xfrm>
            <a:off x="6149576" y="2267852"/>
            <a:ext cx="479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38D293-C00D-4CBF-88AF-C4081EB763F8}"/>
              </a:ext>
            </a:extLst>
          </p:cNvPr>
          <p:cNvSpPr txBox="1"/>
          <p:nvPr/>
        </p:nvSpPr>
        <p:spPr>
          <a:xfrm>
            <a:off x="6230108" y="3128966"/>
            <a:ext cx="479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BB229E-AD08-4FB2-933A-591A62EA55C8}"/>
              </a:ext>
            </a:extLst>
          </p:cNvPr>
          <p:cNvSpPr txBox="1"/>
          <p:nvPr/>
        </p:nvSpPr>
        <p:spPr>
          <a:xfrm>
            <a:off x="5820014" y="4404600"/>
            <a:ext cx="479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E7CDD5-0431-44C6-AFB6-9B36C8A7B865}"/>
              </a:ext>
            </a:extLst>
          </p:cNvPr>
          <p:cNvSpPr txBox="1"/>
          <p:nvPr/>
        </p:nvSpPr>
        <p:spPr>
          <a:xfrm>
            <a:off x="5837532" y="5544975"/>
            <a:ext cx="479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60" name="Elbow Connector 51">
            <a:extLst>
              <a:ext uri="{FF2B5EF4-FFF2-40B4-BE49-F238E27FC236}">
                <a16:creationId xmlns:a16="http://schemas.microsoft.com/office/drawing/2014/main" id="{4587DDFA-752A-464D-A366-D2155665693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6867729" y="2762797"/>
            <a:ext cx="1676987" cy="666210"/>
          </a:xfrm>
          <a:prstGeom prst="bentConnector3">
            <a:avLst/>
          </a:prstGeom>
          <a:ln w="254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5">
            <a:extLst>
              <a:ext uri="{FF2B5EF4-FFF2-40B4-BE49-F238E27FC236}">
                <a16:creationId xmlns:a16="http://schemas.microsoft.com/office/drawing/2014/main" id="{E5629D17-97FC-43EC-924A-416CE18D3EE4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7310543" y="4483157"/>
            <a:ext cx="1234173" cy="110826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1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5212216-717C-4C10-B63E-7E1A3531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" r="1" b="2118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3253</Words>
  <Application>Microsoft Office PowerPoint</Application>
  <PresentationFormat>Widescreen</PresentationFormat>
  <Paragraphs>436</Paragraphs>
  <Slides>36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36</vt:i4>
      </vt:variant>
    </vt:vector>
  </HeadingPairs>
  <TitlesOfParts>
    <vt:vector size="43" baseType="lpstr">
      <vt:lpstr>Arial</vt:lpstr>
      <vt:lpstr>Calibri</vt:lpstr>
      <vt:lpstr>Garamond</vt:lpstr>
      <vt:lpstr>Impact</vt:lpstr>
      <vt:lpstr>Cover and End Slide Master</vt:lpstr>
      <vt:lpstr>Contents Slide Master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CLARA MONACO</dc:creator>
  <cp:lastModifiedBy>CLARA MONACO</cp:lastModifiedBy>
  <cp:revision>21</cp:revision>
  <dcterms:created xsi:type="dcterms:W3CDTF">2019-10-14T15:39:36Z</dcterms:created>
  <dcterms:modified xsi:type="dcterms:W3CDTF">2020-04-17T16:09:11Z</dcterms:modified>
</cp:coreProperties>
</file>